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Noto Sans ExtraBold"/>
      <p:bold r:id="rId25"/>
      <p:boldItalic r:id="rId26"/>
    </p:embeddedFont>
    <p:embeddedFont>
      <p:font typeface="Noto Sans Medium"/>
      <p:regular r:id="rId27"/>
      <p:bold r:id="rId28"/>
      <p:italic r:id="rId29"/>
      <p:boldItalic r:id="rId30"/>
    </p:embeddedFont>
    <p:embeddedFont>
      <p:font typeface="Noto Sans"/>
      <p:regular r:id="rId31"/>
      <p:bold r:id="rId32"/>
      <p:italic r:id="rId33"/>
      <p:boldItalic r:id="rId34"/>
    </p:embeddedFont>
    <p:embeddedFont>
      <p:font typeface="Noto Sans SemiBold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18">
          <p15:clr>
            <a:srgbClr val="000000"/>
          </p15:clr>
        </p15:guide>
        <p15:guide id="2" pos="2878">
          <p15:clr>
            <a:srgbClr val="000000"/>
          </p15:clr>
        </p15:guide>
      </p15:sldGuideLst>
    </p:ext>
    <p:ext uri="GoogleSlidesCustomDataVersion2">
      <go:slidesCustomData xmlns:go="http://customooxmlschemas.google.com/" r:id="rId39" roundtripDataSignature="AMtx7mh44nM7YReWdx+X7bWSCEmm2/3i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986DAD8-D48A-42B9-B455-CC45024CE73C}">
  <a:tblStyle styleId="{E986DAD8-D48A-42B9-B455-CC45024CE73C}" styleName="Table_0">
    <a:wholeTbl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fill>
          <a:solidFill>
            <a:srgbClr val="CFD7E7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FD7E7"/>
          </a:solidFill>
        </a:fill>
      </a:tcStyle>
    </a:band1V>
    <a:band2V>
      <a:tcTxStyle b="off" i="off"/>
    </a:band2V>
    <a:lastCol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fill>
          <a:solidFill>
            <a:srgbClr val="4F81BD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fill>
          <a:solidFill>
            <a:srgbClr val="4F81BD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4F81BD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4F81BD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18" orient="horz"/>
        <p:guide pos="287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otoSansExtraBold-boldItalic.fntdata"/><Relationship Id="rId25" Type="http://schemas.openxmlformats.org/officeDocument/2006/relationships/font" Target="fonts/NotoSansExtraBold-bold.fntdata"/><Relationship Id="rId28" Type="http://schemas.openxmlformats.org/officeDocument/2006/relationships/font" Target="fonts/NotoSansMedium-bold.fntdata"/><Relationship Id="rId27" Type="http://schemas.openxmlformats.org/officeDocument/2006/relationships/font" Target="fonts/NotoSansMedium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otoSans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otoSans-regular.fntdata"/><Relationship Id="rId30" Type="http://schemas.openxmlformats.org/officeDocument/2006/relationships/font" Target="fonts/NotoSans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NotoSans-italic.fntdata"/><Relationship Id="rId10" Type="http://schemas.openxmlformats.org/officeDocument/2006/relationships/slide" Target="slides/slide4.xml"/><Relationship Id="rId32" Type="http://schemas.openxmlformats.org/officeDocument/2006/relationships/font" Target="fonts/NotoSans-bold.fntdata"/><Relationship Id="rId13" Type="http://schemas.openxmlformats.org/officeDocument/2006/relationships/slide" Target="slides/slide7.xml"/><Relationship Id="rId35" Type="http://schemas.openxmlformats.org/officeDocument/2006/relationships/font" Target="fonts/NotoSansSemiBold-regular.fntdata"/><Relationship Id="rId12" Type="http://schemas.openxmlformats.org/officeDocument/2006/relationships/slide" Target="slides/slide6.xml"/><Relationship Id="rId34" Type="http://schemas.openxmlformats.org/officeDocument/2006/relationships/font" Target="fonts/NotoSans-boldItalic.fntdata"/><Relationship Id="rId15" Type="http://schemas.openxmlformats.org/officeDocument/2006/relationships/slide" Target="slides/slide9.xml"/><Relationship Id="rId37" Type="http://schemas.openxmlformats.org/officeDocument/2006/relationships/font" Target="fonts/NotoSansSemiBold-italic.fntdata"/><Relationship Id="rId14" Type="http://schemas.openxmlformats.org/officeDocument/2006/relationships/slide" Target="slides/slide8.xml"/><Relationship Id="rId36" Type="http://schemas.openxmlformats.org/officeDocument/2006/relationships/font" Target="fonts/NotoSansSemiBold-bold.fntdata"/><Relationship Id="rId17" Type="http://schemas.openxmlformats.org/officeDocument/2006/relationships/slide" Target="slides/slide11.xml"/><Relationship Id="rId39" Type="http://customschemas.google.com/relationships/presentationmetadata" Target="metadata"/><Relationship Id="rId16" Type="http://schemas.openxmlformats.org/officeDocument/2006/relationships/slide" Target="slides/slide10.xml"/><Relationship Id="rId38" Type="http://schemas.openxmlformats.org/officeDocument/2006/relationships/font" Target="fonts/NotoSansSemiBol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5" name="Google Shape;88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6" name="Google Shape;94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3" name="Google Shape;104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20.png"/><Relationship Id="rId7" Type="http://schemas.openxmlformats.org/officeDocument/2006/relationships/image" Target="../media/image1.png"/><Relationship Id="rId8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40.png"/><Relationship Id="rId8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40.png"/><Relationship Id="rId8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43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35.png"/><Relationship Id="rId8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10" Type="http://schemas.openxmlformats.org/officeDocument/2006/relationships/image" Target="../media/image19.png"/><Relationship Id="rId9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38.png"/><Relationship Id="rId8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10" Type="http://schemas.openxmlformats.org/officeDocument/2006/relationships/image" Target="../media/image40.png"/><Relationship Id="rId9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26.png"/><Relationship Id="rId8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mailto:aaa@a.co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11" Type="http://schemas.openxmlformats.org/officeDocument/2006/relationships/image" Target="../media/image23.png"/><Relationship Id="rId10" Type="http://schemas.openxmlformats.org/officeDocument/2006/relationships/image" Target="../media/image24.png"/><Relationship Id="rId9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26.png"/><Relationship Id="rId8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"/>
          <p:cNvGrpSpPr/>
          <p:nvPr/>
        </p:nvGrpSpPr>
        <p:grpSpPr>
          <a:xfrm>
            <a:off x="1286496" y="1004690"/>
            <a:ext cx="6604649" cy="2999279"/>
            <a:chOff x="152400" y="564738"/>
            <a:chExt cx="8839198" cy="4014025"/>
          </a:xfrm>
        </p:grpSpPr>
        <p:pic>
          <p:nvPicPr>
            <p:cNvPr id="55" name="Google Shape;55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2400" y="564738"/>
              <a:ext cx="8839198" cy="4014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Google Shape;56;p1"/>
            <p:cNvSpPr/>
            <p:nvPr/>
          </p:nvSpPr>
          <p:spPr>
            <a:xfrm>
              <a:off x="5655375" y="1344825"/>
              <a:ext cx="2449200" cy="290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" name="Google Shape;57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84675" y="3448276"/>
              <a:ext cx="2285802" cy="447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1"/>
            <p:cNvSpPr/>
            <p:nvPr/>
          </p:nvSpPr>
          <p:spPr>
            <a:xfrm>
              <a:off x="5655375" y="866025"/>
              <a:ext cx="2449200" cy="478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" name="Google Shape;59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26644" y="2466275"/>
              <a:ext cx="2285800" cy="829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99504" y="1084352"/>
              <a:ext cx="2056129" cy="8293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" name="Google Shape;61;p1"/>
            <p:cNvSpPr txBox="1"/>
            <p:nvPr/>
          </p:nvSpPr>
          <p:spPr>
            <a:xfrm>
              <a:off x="5726650" y="3895350"/>
              <a:ext cx="16866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b="1" i="0" lang="ko" sz="500" u="none" cap="none" strike="noStrike">
                  <a:solidFill>
                    <a:srgbClr val="66666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MUSINSA INSIGHTS 서비스 문의하기</a:t>
              </a:r>
              <a:endParaRPr b="1" i="0" sz="500" u="none" cap="none" strike="noStrik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2" name="Google Shape;62;p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922375" y="3982975"/>
              <a:ext cx="79375" cy="79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"/>
            <p:cNvPicPr preferRelativeResize="0"/>
            <p:nvPr/>
          </p:nvPicPr>
          <p:blipFill rotWithShape="1">
            <a:blip r:embed="rId8">
              <a:alphaModFix/>
            </a:blip>
            <a:srcRect b="17172" l="0" r="0" t="43966"/>
            <a:stretch/>
          </p:blipFill>
          <p:spPr>
            <a:xfrm>
              <a:off x="152400" y="3302200"/>
              <a:ext cx="5292725" cy="777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"/>
            <p:cNvPicPr preferRelativeResize="0"/>
            <p:nvPr/>
          </p:nvPicPr>
          <p:blipFill rotWithShape="1">
            <a:blip r:embed="rId8">
              <a:alphaModFix/>
            </a:blip>
            <a:srcRect b="17172" l="0" r="86706" t="43966"/>
            <a:stretch/>
          </p:blipFill>
          <p:spPr>
            <a:xfrm>
              <a:off x="8288025" y="3302200"/>
              <a:ext cx="703573" cy="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1"/>
            <p:cNvSpPr txBox="1"/>
            <p:nvPr/>
          </p:nvSpPr>
          <p:spPr>
            <a:xfrm>
              <a:off x="5684725" y="1690800"/>
              <a:ext cx="2285700" cy="6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ko" sz="22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INSIGHTS</a:t>
              </a:r>
              <a:endParaRPr b="1" i="0" sz="2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1"/>
          <p:cNvSpPr txBox="1"/>
          <p:nvPr/>
        </p:nvSpPr>
        <p:spPr>
          <a:xfrm>
            <a:off x="440775" y="125400"/>
            <a:ext cx="13986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화면 설계서</a:t>
            </a:r>
            <a:endParaRPr b="0" i="0" sz="1800" u="none" cap="none" strike="noStrike">
              <a:solidFill>
                <a:schemeClr val="dk2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474925" y="517200"/>
            <a:ext cx="8227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8" name="Google Shape;68;p1"/>
          <p:cNvGrpSpPr/>
          <p:nvPr/>
        </p:nvGrpSpPr>
        <p:grpSpPr>
          <a:xfrm>
            <a:off x="655050" y="4303360"/>
            <a:ext cx="7833900" cy="373200"/>
            <a:chOff x="655050" y="4267475"/>
            <a:chExt cx="7833900" cy="373200"/>
          </a:xfrm>
        </p:grpSpPr>
        <p:cxnSp>
          <p:nvCxnSpPr>
            <p:cNvPr id="69" name="Google Shape;69;p1"/>
            <p:cNvCxnSpPr/>
            <p:nvPr/>
          </p:nvCxnSpPr>
          <p:spPr>
            <a:xfrm>
              <a:off x="1321800" y="4342850"/>
              <a:ext cx="6500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0" name="Google Shape;70;p1"/>
            <p:cNvSpPr txBox="1"/>
            <p:nvPr/>
          </p:nvSpPr>
          <p:spPr>
            <a:xfrm>
              <a:off x="655050" y="4267475"/>
              <a:ext cx="7833900" cy="37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ko" sz="700" u="none" cap="none" strike="noStrike">
                  <a:solidFill>
                    <a:schemeClr val="dk2"/>
                  </a:solidFill>
                  <a:latin typeface="Noto Sans"/>
                  <a:ea typeface="Noto Sans"/>
                  <a:cs typeface="Noto Sans"/>
                  <a:sym typeface="Noto Sans"/>
                </a:rPr>
                <a:t>Ver.	2.0		Date.	2024-07-30		Project_name.	Musinsa Business VOC Insights</a:t>
              </a:r>
              <a:endParaRPr b="0" i="0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cxnSp>
          <p:nvCxnSpPr>
            <p:cNvPr id="71" name="Google Shape;71;p1"/>
            <p:cNvCxnSpPr/>
            <p:nvPr/>
          </p:nvCxnSpPr>
          <p:spPr>
            <a:xfrm>
              <a:off x="1321800" y="4574625"/>
              <a:ext cx="6500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2" name="Google Shape;72;p1"/>
          <p:cNvSpPr txBox="1"/>
          <p:nvPr/>
        </p:nvSpPr>
        <p:spPr>
          <a:xfrm>
            <a:off x="3015900" y="4808125"/>
            <a:ext cx="31122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PLAYDATA_Final_Project</a:t>
            </a:r>
            <a:endParaRPr b="0" i="0" sz="8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8" name="Google Shape;448;p10"/>
          <p:cNvGraphicFramePr/>
          <p:nvPr/>
        </p:nvGraphicFramePr>
        <p:xfrm>
          <a:off x="6571738" y="33782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{E986DAD8-D48A-42B9-B455-CC45024CE73C}</a:tableStyleId>
              </a:tblPr>
              <a:tblGrid>
                <a:gridCol w="382900"/>
                <a:gridCol w="2189350"/>
              </a:tblGrid>
              <a:tr h="211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5263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Summ</a:t>
                      </a:r>
                      <a:r>
                        <a:rPr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</a:t>
                      </a:r>
                      <a:r>
                        <a:rPr b="1"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ry.</a:t>
                      </a:r>
                      <a:endParaRPr b="1" sz="900" u="none" cap="none" strike="noStrike">
                        <a:solidFill>
                          <a:srgbClr val="4E526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740175">
                <a:tc gridSpan="2">
                  <a:txBody>
                    <a:bodyPr/>
                    <a:lstStyle/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#01 - </a:t>
                      </a: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리뷰 성별 분석</a:t>
                      </a:r>
                      <a:endParaRPr sz="14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#02 - </a:t>
                      </a: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분석 만족도 피드백</a:t>
                      </a:r>
                      <a:endParaRPr sz="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1</a:t>
                      </a:r>
                      <a:endParaRPr sz="850" u="none" cap="none" strike="noStrike">
                        <a:solidFill>
                          <a:srgbClr val="00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리뷰에서 제공하는 성별을 평균내어 차트 시각화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파이 차트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가격대별로 체크박스를 선택하여 각각의 가격대 별로 자사브랜드와 SPA 업종을 비교할 수 있도록 시각화, 중복 불가능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좌측 : 자사 브랜드, 우측 : SPA 평균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카테고리 상위 &gt; 하위까지 설정 가능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기간은 필터에서 선택된 기간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분석 결과 만족도 피드백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별점 1~5까지 설정한 이후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피드백 내용이 있다면 빈칸에 내용 작성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최대 200글자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49" name="Google Shape;449;p10"/>
          <p:cNvSpPr txBox="1"/>
          <p:nvPr/>
        </p:nvSpPr>
        <p:spPr>
          <a:xfrm>
            <a:off x="11780252" y="106980"/>
            <a:ext cx="2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ko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p10"/>
          <p:cNvSpPr/>
          <p:nvPr/>
        </p:nvSpPr>
        <p:spPr>
          <a:xfrm>
            <a:off x="-11075" y="-11075"/>
            <a:ext cx="9155100" cy="348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0"/>
          <p:cNvSpPr txBox="1"/>
          <p:nvPr/>
        </p:nvSpPr>
        <p:spPr>
          <a:xfrm>
            <a:off x="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Page Title.	리뷰량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2" name="Google Shape;452;p10"/>
          <p:cNvSpPr txBox="1"/>
          <p:nvPr/>
        </p:nvSpPr>
        <p:spPr>
          <a:xfrm>
            <a:off x="341655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Group Title.	브랜드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3" name="Google Shape;453;p10"/>
          <p:cNvSpPr txBox="1"/>
          <p:nvPr/>
        </p:nvSpPr>
        <p:spPr>
          <a:xfrm>
            <a:off x="657175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Description.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454" name="Google Shape;454;p10"/>
          <p:cNvCxnSpPr/>
          <p:nvPr/>
        </p:nvCxnSpPr>
        <p:spPr>
          <a:xfrm>
            <a:off x="6571750" y="337675"/>
            <a:ext cx="0" cy="414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5" name="Google Shape;455;p10"/>
          <p:cNvSpPr/>
          <p:nvPr/>
        </p:nvSpPr>
        <p:spPr>
          <a:xfrm>
            <a:off x="145650" y="473225"/>
            <a:ext cx="6257700" cy="4529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6" name="Google Shape;456;p10"/>
          <p:cNvSpPr/>
          <p:nvPr/>
        </p:nvSpPr>
        <p:spPr>
          <a:xfrm>
            <a:off x="146925" y="473225"/>
            <a:ext cx="1319100" cy="4529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0"/>
          <p:cNvSpPr/>
          <p:nvPr/>
        </p:nvSpPr>
        <p:spPr>
          <a:xfrm>
            <a:off x="146925" y="473300"/>
            <a:ext cx="6257700" cy="34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10"/>
          <p:cNvSpPr/>
          <p:nvPr/>
        </p:nvSpPr>
        <p:spPr>
          <a:xfrm>
            <a:off x="204225" y="957675"/>
            <a:ext cx="1204500" cy="5016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사용자 프로필</a:t>
            </a:r>
            <a:endParaRPr b="0" i="0" sz="9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59" name="Google Shape;45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825" y="535050"/>
            <a:ext cx="1022751" cy="204751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10"/>
          <p:cNvSpPr txBox="1"/>
          <p:nvPr/>
        </p:nvSpPr>
        <p:spPr>
          <a:xfrm>
            <a:off x="1181925" y="467225"/>
            <a:ext cx="12006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INSIGHTS</a:t>
            </a:r>
            <a:endParaRPr b="0" i="0" sz="1600" u="none" cap="none" strike="noStrike">
              <a:solidFill>
                <a:srgbClr val="FFFFF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461" name="Google Shape;46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575" y="1163200"/>
            <a:ext cx="90550" cy="905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462" name="Google Shape;46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9525" y="1163475"/>
            <a:ext cx="90001" cy="9000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463" name="Google Shape;463;p10"/>
          <p:cNvSpPr/>
          <p:nvPr/>
        </p:nvSpPr>
        <p:spPr>
          <a:xfrm>
            <a:off x="204225" y="1564775"/>
            <a:ext cx="1204500" cy="23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브랜드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4" name="Google Shape;464;p10"/>
          <p:cNvSpPr/>
          <p:nvPr/>
        </p:nvSpPr>
        <p:spPr>
          <a:xfrm>
            <a:off x="204225" y="184462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메인 리포트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5" name="Google Shape;465;p10"/>
          <p:cNvSpPr/>
          <p:nvPr/>
        </p:nvSpPr>
        <p:spPr>
          <a:xfrm>
            <a:off x="204225" y="200537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리뷰량 분석 	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6" name="Google Shape;466;p10"/>
          <p:cNvSpPr/>
          <p:nvPr/>
        </p:nvSpPr>
        <p:spPr>
          <a:xfrm>
            <a:off x="204225" y="216612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 감정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7" name="Google Shape;467;p10"/>
          <p:cNvSpPr/>
          <p:nvPr/>
        </p:nvSpPr>
        <p:spPr>
          <a:xfrm>
            <a:off x="204225" y="232687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 토픽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8" name="Google Shape;468;p10"/>
          <p:cNvSpPr/>
          <p:nvPr/>
        </p:nvSpPr>
        <p:spPr>
          <a:xfrm>
            <a:off x="204225" y="2571750"/>
            <a:ext cx="1204500" cy="23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상품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9" name="Google Shape;469;p10"/>
          <p:cNvSpPr/>
          <p:nvPr/>
        </p:nvSpPr>
        <p:spPr>
          <a:xfrm>
            <a:off x="204225" y="2851600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상품 성과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0" name="Google Shape;470;p10"/>
          <p:cNvSpPr/>
          <p:nvPr/>
        </p:nvSpPr>
        <p:spPr>
          <a:xfrm>
            <a:off x="204225" y="3012350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상품 상세 페이지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1" name="Google Shape;471;p10"/>
          <p:cNvSpPr txBox="1"/>
          <p:nvPr/>
        </p:nvSpPr>
        <p:spPr>
          <a:xfrm>
            <a:off x="146925" y="4593450"/>
            <a:ext cx="1261800" cy="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무신사 홈페이지 이동하기</a:t>
            </a:r>
            <a:endParaRPr b="0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2" name="Google Shape;472;p10"/>
          <p:cNvSpPr txBox="1"/>
          <p:nvPr/>
        </p:nvSpPr>
        <p:spPr>
          <a:xfrm>
            <a:off x="146925" y="4745550"/>
            <a:ext cx="1261800" cy="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서비스 문의하기</a:t>
            </a:r>
            <a:endParaRPr b="0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73" name="Google Shape;47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9525" y="4599050"/>
            <a:ext cx="79375" cy="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7725" y="4751163"/>
            <a:ext cx="79375" cy="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10"/>
          <p:cNvSpPr/>
          <p:nvPr/>
        </p:nvSpPr>
        <p:spPr>
          <a:xfrm>
            <a:off x="1466025" y="822200"/>
            <a:ext cx="4938600" cy="23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 txBox="1"/>
          <p:nvPr/>
        </p:nvSpPr>
        <p:spPr>
          <a:xfrm>
            <a:off x="1506925" y="822200"/>
            <a:ext cx="94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sng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시작일 0000.00.00</a:t>
            </a:r>
            <a:endParaRPr b="0" i="0" sz="700" u="sng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7" name="Google Shape;477;p10"/>
          <p:cNvSpPr txBox="1"/>
          <p:nvPr/>
        </p:nvSpPr>
        <p:spPr>
          <a:xfrm>
            <a:off x="2394425" y="822200"/>
            <a:ext cx="94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sng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종료일 0000.00.00</a:t>
            </a:r>
            <a:endParaRPr b="0" i="0" sz="700" u="sng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8" name="Google Shape;478;p10"/>
          <p:cNvSpPr txBox="1"/>
          <p:nvPr/>
        </p:nvSpPr>
        <p:spPr>
          <a:xfrm>
            <a:off x="2289350" y="822200"/>
            <a:ext cx="2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~</a:t>
            </a:r>
            <a:endParaRPr b="0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3320900" y="892550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1개월 / 3개월 / 6개월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80" name="Google Shape;480;p10"/>
          <p:cNvSpPr txBox="1"/>
          <p:nvPr/>
        </p:nvSpPr>
        <p:spPr>
          <a:xfrm>
            <a:off x="4150100" y="822200"/>
            <a:ext cx="1176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sng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카테고리 &gt; 상위 &gt; 하위</a:t>
            </a:r>
            <a:endParaRPr b="0" i="0" sz="700" u="sng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1669100" y="1148525"/>
            <a:ext cx="4283100" cy="10632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10"/>
          <p:cNvSpPr txBox="1"/>
          <p:nvPr/>
        </p:nvSpPr>
        <p:spPr>
          <a:xfrm>
            <a:off x="1714600" y="1206000"/>
            <a:ext cx="17292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리뷰 성별 분석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5007300" y="1205950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선택된 기간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1909325" y="1465700"/>
            <a:ext cx="1832100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브랜드 리뷰 성별 파이 차트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3924300" y="1465700"/>
            <a:ext cx="1832100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SPA 업종 리뷰 성별 파이 차트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1669100" y="2294375"/>
            <a:ext cx="4283100" cy="1063200"/>
          </a:xfrm>
          <a:prstGeom prst="roundRect">
            <a:avLst>
              <a:gd fmla="val 8002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분석 결과는 만족스러우셧나요?</a:t>
            </a:r>
            <a:endParaRPr b="0" i="0" sz="9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☆</a:t>
            </a:r>
            <a:r>
              <a:rPr b="0" i="0" lang="ko" sz="9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☆☆☆☆</a:t>
            </a:r>
            <a:endParaRPr b="0" i="0" sz="9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2025025" y="2951450"/>
            <a:ext cx="3078600" cy="204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회원님의 소중한 의견은 인사이트를 만드는데 큰 도움이 됩니다.</a:t>
            </a:r>
            <a:endParaRPr b="0" i="0" sz="8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5161425" y="2951450"/>
            <a:ext cx="441900" cy="2049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제출</a:t>
            </a:r>
            <a:endParaRPr b="0" i="0" sz="8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1909325" y="1609700"/>
            <a:ext cx="1832100" cy="50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90920" y="1720012"/>
            <a:ext cx="335684" cy="3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10"/>
          <p:cNvSpPr txBox="1"/>
          <p:nvPr/>
        </p:nvSpPr>
        <p:spPr>
          <a:xfrm>
            <a:off x="2345838" y="1665288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성별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492" name="Google Shape;492;p10"/>
          <p:cNvSpPr txBox="1"/>
          <p:nvPr/>
        </p:nvSpPr>
        <p:spPr>
          <a:xfrm>
            <a:off x="2938000" y="1708188"/>
            <a:ext cx="3669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■남자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493" name="Google Shape;493;p10"/>
          <p:cNvSpPr txBox="1"/>
          <p:nvPr/>
        </p:nvSpPr>
        <p:spPr>
          <a:xfrm>
            <a:off x="2982200" y="1796963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75%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494" name="Google Shape;494;p10"/>
          <p:cNvSpPr txBox="1"/>
          <p:nvPr/>
        </p:nvSpPr>
        <p:spPr>
          <a:xfrm>
            <a:off x="2938000" y="1893488"/>
            <a:ext cx="3669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□여자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495" name="Google Shape;495;p10"/>
          <p:cNvSpPr txBox="1"/>
          <p:nvPr/>
        </p:nvSpPr>
        <p:spPr>
          <a:xfrm>
            <a:off x="2982200" y="1982263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25%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3924300" y="1609700"/>
            <a:ext cx="1832100" cy="50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" name="Google Shape;497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05895" y="1720012"/>
            <a:ext cx="335684" cy="3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10"/>
          <p:cNvSpPr txBox="1"/>
          <p:nvPr/>
        </p:nvSpPr>
        <p:spPr>
          <a:xfrm>
            <a:off x="4360813" y="1665288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성별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499" name="Google Shape;499;p10"/>
          <p:cNvSpPr txBox="1"/>
          <p:nvPr/>
        </p:nvSpPr>
        <p:spPr>
          <a:xfrm>
            <a:off x="4952975" y="1708188"/>
            <a:ext cx="3669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■남자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500" name="Google Shape;500;p10"/>
          <p:cNvSpPr txBox="1"/>
          <p:nvPr/>
        </p:nvSpPr>
        <p:spPr>
          <a:xfrm>
            <a:off x="4997175" y="1796963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75%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501" name="Google Shape;501;p10"/>
          <p:cNvSpPr txBox="1"/>
          <p:nvPr/>
        </p:nvSpPr>
        <p:spPr>
          <a:xfrm>
            <a:off x="4952975" y="1893488"/>
            <a:ext cx="3669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□여자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502" name="Google Shape;502;p10"/>
          <p:cNvSpPr txBox="1"/>
          <p:nvPr/>
        </p:nvSpPr>
        <p:spPr>
          <a:xfrm>
            <a:off x="4997175" y="1982263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25%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1506925" y="1072163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1506925" y="2218163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9" name="Google Shape;509;p11"/>
          <p:cNvGraphicFramePr/>
          <p:nvPr/>
        </p:nvGraphicFramePr>
        <p:xfrm>
          <a:off x="6571738" y="33782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{E986DAD8-D48A-42B9-B455-CC45024CE73C}</a:tableStyleId>
              </a:tblPr>
              <a:tblGrid>
                <a:gridCol w="382900"/>
                <a:gridCol w="2189350"/>
              </a:tblGrid>
              <a:tr h="211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5263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Summ</a:t>
                      </a:r>
                      <a:r>
                        <a:rPr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</a:t>
                      </a:r>
                      <a:r>
                        <a:rPr b="1"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ry.      </a:t>
                      </a:r>
                      <a:r>
                        <a:rPr lang="ko" sz="900">
                          <a:solidFill>
                            <a:schemeClr val="lt1"/>
                          </a:solidFill>
                          <a:highlight>
                            <a:srgbClr val="0000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중요도:상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highlight>
                          <a:srgbClr val="0000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740175">
                <a:tc gridSpan="2">
                  <a:txBody>
                    <a:bodyPr/>
                    <a:lstStyle/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#01 - </a:t>
                      </a: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리뷰 감정 빈도 분석</a:t>
                      </a:r>
                      <a:endParaRPr sz="14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#02 - </a:t>
                      </a: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리뷰 감정 긍/부정 분석</a:t>
                      </a:r>
                      <a:endParaRPr sz="14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#03 - </a:t>
                      </a: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감정 요소별 후기</a:t>
                      </a:r>
                      <a:endParaRPr sz="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1</a:t>
                      </a:r>
                      <a:endParaRPr sz="850" u="none" cap="none" strike="noStrike">
                        <a:solidFill>
                          <a:srgbClr val="00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감정 분석을 통해 도출된 리뷰 감정요소 5개를 빈도를 기준으로 시각화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방사형 그래프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빈도가 높으면 영역이 크도록 시각화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좌측 : 자사 브랜드, 우측 : SPA 평균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카테고리 상위까지만 설정 가능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기간은 1개월 기준으로 화면 제공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감정 요소별로 선택을 하여 긍부정 빈도를 기준으로 시각화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파이 차트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</a:t>
                      </a: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좌측 : 자사 브랜드, 우측 : SPA 평균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카테고리 상위까지만 설정 가능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기간은 필터에서 선택된 기간</a:t>
                      </a:r>
                      <a:b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</a:b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중복 선택 불가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3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감정 요소 별로 구분하여 리뷰 원문 시각화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랭킹 차트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감정요소의 경우, 체크 박스 형태로 선택 가능, 중복 불가능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좌측 : 자사 브랜드, 우측 : SPA 평균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카테고리 상위&gt;하위 까지 설정 가능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기간은 필터에서 선택된 기간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10" name="Google Shape;510;p11"/>
          <p:cNvSpPr txBox="1"/>
          <p:nvPr/>
        </p:nvSpPr>
        <p:spPr>
          <a:xfrm>
            <a:off x="11780252" y="106980"/>
            <a:ext cx="2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ko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1" name="Google Shape;511;p11"/>
          <p:cNvSpPr/>
          <p:nvPr/>
        </p:nvSpPr>
        <p:spPr>
          <a:xfrm>
            <a:off x="-11075" y="-11075"/>
            <a:ext cx="9155100" cy="348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1"/>
          <p:cNvSpPr txBox="1"/>
          <p:nvPr/>
        </p:nvSpPr>
        <p:spPr>
          <a:xfrm>
            <a:off x="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Page Title.	리뷰 감정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3" name="Google Shape;513;p11"/>
          <p:cNvSpPr txBox="1"/>
          <p:nvPr/>
        </p:nvSpPr>
        <p:spPr>
          <a:xfrm>
            <a:off x="341655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Group Title.	브랜드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4" name="Google Shape;514;p11"/>
          <p:cNvSpPr txBox="1"/>
          <p:nvPr/>
        </p:nvSpPr>
        <p:spPr>
          <a:xfrm>
            <a:off x="657175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Description.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515" name="Google Shape;515;p11"/>
          <p:cNvCxnSpPr/>
          <p:nvPr/>
        </p:nvCxnSpPr>
        <p:spPr>
          <a:xfrm>
            <a:off x="6571750" y="337675"/>
            <a:ext cx="0" cy="414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6" name="Google Shape;516;p11"/>
          <p:cNvSpPr/>
          <p:nvPr/>
        </p:nvSpPr>
        <p:spPr>
          <a:xfrm>
            <a:off x="145650" y="473225"/>
            <a:ext cx="6257700" cy="4529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7" name="Google Shape;517;p11"/>
          <p:cNvSpPr/>
          <p:nvPr/>
        </p:nvSpPr>
        <p:spPr>
          <a:xfrm>
            <a:off x="146925" y="473225"/>
            <a:ext cx="1319100" cy="4529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1"/>
          <p:cNvSpPr/>
          <p:nvPr/>
        </p:nvSpPr>
        <p:spPr>
          <a:xfrm>
            <a:off x="146925" y="473300"/>
            <a:ext cx="6257700" cy="34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1"/>
          <p:cNvSpPr/>
          <p:nvPr/>
        </p:nvSpPr>
        <p:spPr>
          <a:xfrm>
            <a:off x="204225" y="957675"/>
            <a:ext cx="1204500" cy="5016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사용자 프로필</a:t>
            </a:r>
            <a:endParaRPr b="0" i="0" sz="9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520" name="Google Shape;52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825" y="535050"/>
            <a:ext cx="1022751" cy="204751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1"/>
          <p:cNvSpPr txBox="1"/>
          <p:nvPr/>
        </p:nvSpPr>
        <p:spPr>
          <a:xfrm>
            <a:off x="1181925" y="467225"/>
            <a:ext cx="12006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INSIGHTS</a:t>
            </a:r>
            <a:endParaRPr b="0" i="0" sz="1600" u="none" cap="none" strike="noStrike">
              <a:solidFill>
                <a:srgbClr val="FFFFF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522" name="Google Shape;52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575" y="1163200"/>
            <a:ext cx="90550" cy="905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523" name="Google Shape;52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9525" y="1163475"/>
            <a:ext cx="90001" cy="9000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524" name="Google Shape;524;p11"/>
          <p:cNvSpPr/>
          <p:nvPr/>
        </p:nvSpPr>
        <p:spPr>
          <a:xfrm>
            <a:off x="204225" y="1564775"/>
            <a:ext cx="1204500" cy="23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브랜드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5" name="Google Shape;525;p11"/>
          <p:cNvSpPr/>
          <p:nvPr/>
        </p:nvSpPr>
        <p:spPr>
          <a:xfrm>
            <a:off x="204225" y="184462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메인 리포트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6" name="Google Shape;526;p11"/>
          <p:cNvSpPr/>
          <p:nvPr/>
        </p:nvSpPr>
        <p:spPr>
          <a:xfrm>
            <a:off x="204225" y="200537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리뷰량 분석 	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7" name="Google Shape;527;p11"/>
          <p:cNvSpPr/>
          <p:nvPr/>
        </p:nvSpPr>
        <p:spPr>
          <a:xfrm>
            <a:off x="204225" y="216612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 감정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8" name="Google Shape;528;p11"/>
          <p:cNvSpPr/>
          <p:nvPr/>
        </p:nvSpPr>
        <p:spPr>
          <a:xfrm>
            <a:off x="204225" y="232687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 토픽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9" name="Google Shape;529;p11"/>
          <p:cNvSpPr/>
          <p:nvPr/>
        </p:nvSpPr>
        <p:spPr>
          <a:xfrm>
            <a:off x="204225" y="2571750"/>
            <a:ext cx="1204500" cy="23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상품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30" name="Google Shape;530;p11"/>
          <p:cNvSpPr/>
          <p:nvPr/>
        </p:nvSpPr>
        <p:spPr>
          <a:xfrm>
            <a:off x="204225" y="2851600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상품 성과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31" name="Google Shape;531;p11"/>
          <p:cNvSpPr/>
          <p:nvPr/>
        </p:nvSpPr>
        <p:spPr>
          <a:xfrm>
            <a:off x="204225" y="3012350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상품 상세 페이지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32" name="Google Shape;532;p11"/>
          <p:cNvSpPr txBox="1"/>
          <p:nvPr/>
        </p:nvSpPr>
        <p:spPr>
          <a:xfrm>
            <a:off x="146925" y="4593450"/>
            <a:ext cx="1261800" cy="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무신사 홈페이지 이동하기</a:t>
            </a:r>
            <a:endParaRPr b="0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33" name="Google Shape;533;p11"/>
          <p:cNvSpPr txBox="1"/>
          <p:nvPr/>
        </p:nvSpPr>
        <p:spPr>
          <a:xfrm>
            <a:off x="146925" y="4745550"/>
            <a:ext cx="1261800" cy="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서비스 문의하기</a:t>
            </a:r>
            <a:endParaRPr b="0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534" name="Google Shape;53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9525" y="4599050"/>
            <a:ext cx="79375" cy="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7725" y="4751163"/>
            <a:ext cx="79375" cy="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11"/>
          <p:cNvSpPr/>
          <p:nvPr/>
        </p:nvSpPr>
        <p:spPr>
          <a:xfrm>
            <a:off x="1466025" y="822200"/>
            <a:ext cx="4938600" cy="23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1"/>
          <p:cNvSpPr txBox="1"/>
          <p:nvPr/>
        </p:nvSpPr>
        <p:spPr>
          <a:xfrm>
            <a:off x="1506925" y="822200"/>
            <a:ext cx="94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sng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시작일 0000.00.00</a:t>
            </a:r>
            <a:endParaRPr b="0" i="0" sz="700" u="sng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38" name="Google Shape;538;p11"/>
          <p:cNvSpPr txBox="1"/>
          <p:nvPr/>
        </p:nvSpPr>
        <p:spPr>
          <a:xfrm>
            <a:off x="2394425" y="822200"/>
            <a:ext cx="94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sng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종료일 0000.00.00</a:t>
            </a:r>
            <a:endParaRPr b="0" i="0" sz="700" u="sng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39" name="Google Shape;539;p11"/>
          <p:cNvSpPr txBox="1"/>
          <p:nvPr/>
        </p:nvSpPr>
        <p:spPr>
          <a:xfrm>
            <a:off x="2289350" y="822200"/>
            <a:ext cx="2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~</a:t>
            </a:r>
            <a:endParaRPr b="0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0" name="Google Shape;540;p11"/>
          <p:cNvSpPr/>
          <p:nvPr/>
        </p:nvSpPr>
        <p:spPr>
          <a:xfrm>
            <a:off x="3320900" y="892550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1개월 / 3개월 / 6개월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1" name="Google Shape;541;p11"/>
          <p:cNvSpPr txBox="1"/>
          <p:nvPr/>
        </p:nvSpPr>
        <p:spPr>
          <a:xfrm>
            <a:off x="4150100" y="822200"/>
            <a:ext cx="1176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sng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카테고리 &gt; 상위 &gt; 하위</a:t>
            </a:r>
            <a:endParaRPr b="0" i="0" sz="700" u="sng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2" name="Google Shape;542;p11"/>
          <p:cNvSpPr txBox="1"/>
          <p:nvPr/>
        </p:nvSpPr>
        <p:spPr>
          <a:xfrm>
            <a:off x="1598075" y="1136475"/>
            <a:ext cx="12915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리뷰 감정 분석</a:t>
            </a:r>
            <a:endParaRPr b="1" i="0" sz="9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3" name="Google Shape;543;p11"/>
          <p:cNvSpPr/>
          <p:nvPr/>
        </p:nvSpPr>
        <p:spPr>
          <a:xfrm>
            <a:off x="1669100" y="1364075"/>
            <a:ext cx="4283100" cy="10632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11"/>
          <p:cNvSpPr txBox="1"/>
          <p:nvPr/>
        </p:nvSpPr>
        <p:spPr>
          <a:xfrm>
            <a:off x="1714500" y="1421550"/>
            <a:ext cx="1372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리뷰 감정 빈도 분석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5" name="Google Shape;545;p11"/>
          <p:cNvSpPr/>
          <p:nvPr/>
        </p:nvSpPr>
        <p:spPr>
          <a:xfrm>
            <a:off x="5007300" y="1421500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월별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6" name="Google Shape;546;p11"/>
          <p:cNvSpPr/>
          <p:nvPr/>
        </p:nvSpPr>
        <p:spPr>
          <a:xfrm>
            <a:off x="1669100" y="2485500"/>
            <a:ext cx="4283100" cy="10632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11"/>
          <p:cNvSpPr txBox="1"/>
          <p:nvPr/>
        </p:nvSpPr>
        <p:spPr>
          <a:xfrm>
            <a:off x="1714500" y="2542975"/>
            <a:ext cx="17292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리뷰 감정 긍/부정 분석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8" name="Google Shape;548;p11"/>
          <p:cNvSpPr/>
          <p:nvPr/>
        </p:nvSpPr>
        <p:spPr>
          <a:xfrm>
            <a:off x="5007300" y="2542925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일별 / 주별 / 월별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9" name="Google Shape;549;p11"/>
          <p:cNvSpPr/>
          <p:nvPr/>
        </p:nvSpPr>
        <p:spPr>
          <a:xfrm>
            <a:off x="1909225" y="2727063"/>
            <a:ext cx="1832100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내 브랜드 감정 요소별 긍/부정 파이차트 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50" name="Google Shape;550;p11"/>
          <p:cNvSpPr/>
          <p:nvPr/>
        </p:nvSpPr>
        <p:spPr>
          <a:xfrm>
            <a:off x="3924200" y="2727063"/>
            <a:ext cx="1832100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SPA 업종 감정 요소별 긍/부정 파이차트  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51" name="Google Shape;551;p11"/>
          <p:cNvSpPr/>
          <p:nvPr/>
        </p:nvSpPr>
        <p:spPr>
          <a:xfrm>
            <a:off x="1669100" y="3606925"/>
            <a:ext cx="4283100" cy="10632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11"/>
          <p:cNvSpPr txBox="1"/>
          <p:nvPr/>
        </p:nvSpPr>
        <p:spPr>
          <a:xfrm>
            <a:off x="1714500" y="3664400"/>
            <a:ext cx="17292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감정 요소별 후기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53" name="Google Shape;553;p11"/>
          <p:cNvSpPr/>
          <p:nvPr/>
        </p:nvSpPr>
        <p:spPr>
          <a:xfrm>
            <a:off x="5007300" y="3664350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일별 / 주별 / 월별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54" name="Google Shape;554;p11"/>
          <p:cNvSpPr/>
          <p:nvPr/>
        </p:nvSpPr>
        <p:spPr>
          <a:xfrm>
            <a:off x="1909225" y="3804625"/>
            <a:ext cx="1534500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내 브랜드 감정 요소별 후기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55" name="Google Shape;555;p11"/>
          <p:cNvSpPr/>
          <p:nvPr/>
        </p:nvSpPr>
        <p:spPr>
          <a:xfrm>
            <a:off x="3543575" y="3804625"/>
            <a:ext cx="1534500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SPA 업종 감정 요소별 후기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56" name="Google Shape;556;p11"/>
          <p:cNvSpPr txBox="1"/>
          <p:nvPr/>
        </p:nvSpPr>
        <p:spPr>
          <a:xfrm>
            <a:off x="5248450" y="4032575"/>
            <a:ext cx="6528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감정 요소 1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감정 요소 2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감정 요소 3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감정 요소 4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감정 요소 5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57" name="Google Shape;557;p11"/>
          <p:cNvSpPr txBox="1"/>
          <p:nvPr/>
        </p:nvSpPr>
        <p:spPr>
          <a:xfrm>
            <a:off x="5144375" y="4032575"/>
            <a:ext cx="248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58" name="Google Shape;558;p11"/>
          <p:cNvSpPr/>
          <p:nvPr/>
        </p:nvSpPr>
        <p:spPr>
          <a:xfrm rot="5400000">
            <a:off x="3755275" y="4799325"/>
            <a:ext cx="114300" cy="96900"/>
          </a:xfrm>
          <a:prstGeom prst="homePlate">
            <a:avLst>
              <a:gd fmla="val 50000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11"/>
          <p:cNvSpPr txBox="1"/>
          <p:nvPr/>
        </p:nvSpPr>
        <p:spPr>
          <a:xfrm>
            <a:off x="3822075" y="4790625"/>
            <a:ext cx="652800" cy="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다음페이지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0" name="Google Shape;560;p11"/>
          <p:cNvSpPr/>
          <p:nvPr/>
        </p:nvSpPr>
        <p:spPr>
          <a:xfrm>
            <a:off x="4117950" y="1421500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카테고리 &gt; 상위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1" name="Google Shape;561;p11"/>
          <p:cNvSpPr/>
          <p:nvPr/>
        </p:nvSpPr>
        <p:spPr>
          <a:xfrm>
            <a:off x="4117950" y="2542925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카테고리&gt;상위 &gt; 하위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2" name="Google Shape;562;p11"/>
          <p:cNvSpPr/>
          <p:nvPr/>
        </p:nvSpPr>
        <p:spPr>
          <a:xfrm>
            <a:off x="4117950" y="3666775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카테고리&gt;상위 &gt; 하위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3" name="Google Shape;563;p11"/>
          <p:cNvSpPr/>
          <p:nvPr/>
        </p:nvSpPr>
        <p:spPr>
          <a:xfrm>
            <a:off x="1909225" y="1594750"/>
            <a:ext cx="1832100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내 브랜드 감정 요소 방사형 차트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4" name="Google Shape;564;p11"/>
          <p:cNvSpPr/>
          <p:nvPr/>
        </p:nvSpPr>
        <p:spPr>
          <a:xfrm>
            <a:off x="3924200" y="1594750"/>
            <a:ext cx="1832100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SPA 업종 감정 요소 방사형 차트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5" name="Google Shape;565;p11"/>
          <p:cNvSpPr/>
          <p:nvPr/>
        </p:nvSpPr>
        <p:spPr>
          <a:xfrm>
            <a:off x="1909350" y="1737313"/>
            <a:ext cx="1832100" cy="60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11"/>
          <p:cNvSpPr/>
          <p:nvPr/>
        </p:nvSpPr>
        <p:spPr>
          <a:xfrm>
            <a:off x="3924200" y="1737313"/>
            <a:ext cx="1832100" cy="60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7" name="Google Shape;567;p11"/>
          <p:cNvPicPr preferRelativeResize="0"/>
          <p:nvPr/>
        </p:nvPicPr>
        <p:blipFill rotWithShape="1">
          <a:blip r:embed="rId7">
            <a:alphaModFix/>
          </a:blip>
          <a:srcRect b="3031" l="5006" r="49184" t="28828"/>
          <a:stretch/>
        </p:blipFill>
        <p:spPr>
          <a:xfrm>
            <a:off x="2443272" y="1755850"/>
            <a:ext cx="764250" cy="581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1"/>
          <p:cNvPicPr preferRelativeResize="0"/>
          <p:nvPr/>
        </p:nvPicPr>
        <p:blipFill rotWithShape="1">
          <a:blip r:embed="rId7">
            <a:alphaModFix/>
          </a:blip>
          <a:srcRect b="3031" l="5006" r="49184" t="28828"/>
          <a:stretch/>
        </p:blipFill>
        <p:spPr>
          <a:xfrm>
            <a:off x="4458122" y="1755850"/>
            <a:ext cx="764250" cy="581984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11"/>
          <p:cNvSpPr/>
          <p:nvPr/>
        </p:nvSpPr>
        <p:spPr>
          <a:xfrm>
            <a:off x="1909350" y="2872513"/>
            <a:ext cx="1832100" cy="60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1"/>
          <p:cNvSpPr/>
          <p:nvPr/>
        </p:nvSpPr>
        <p:spPr>
          <a:xfrm>
            <a:off x="3924200" y="2872513"/>
            <a:ext cx="1832100" cy="60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1" name="Google Shape;571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82520" y="3007837"/>
            <a:ext cx="335684" cy="3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77133" y="3009025"/>
            <a:ext cx="335684" cy="3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11"/>
          <p:cNvSpPr txBox="1"/>
          <p:nvPr/>
        </p:nvSpPr>
        <p:spPr>
          <a:xfrm>
            <a:off x="3030675" y="3001238"/>
            <a:ext cx="6528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감정 요소 1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감정 요소 2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감정 요소 3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감정 요소 4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감정 요소 5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74" name="Google Shape;574;p11"/>
          <p:cNvSpPr txBox="1"/>
          <p:nvPr/>
        </p:nvSpPr>
        <p:spPr>
          <a:xfrm>
            <a:off x="2926600" y="3001238"/>
            <a:ext cx="248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75" name="Google Shape;575;p11"/>
          <p:cNvSpPr txBox="1"/>
          <p:nvPr/>
        </p:nvSpPr>
        <p:spPr>
          <a:xfrm>
            <a:off x="5051225" y="3001238"/>
            <a:ext cx="6528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감정 요소 1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감정 요소 2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감정 요소 3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감정 요소 4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감정 요소 5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76" name="Google Shape;576;p11"/>
          <p:cNvSpPr txBox="1"/>
          <p:nvPr/>
        </p:nvSpPr>
        <p:spPr>
          <a:xfrm>
            <a:off x="4947150" y="3001238"/>
            <a:ext cx="248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77" name="Google Shape;577;p11"/>
          <p:cNvSpPr/>
          <p:nvPr/>
        </p:nvSpPr>
        <p:spPr>
          <a:xfrm>
            <a:off x="1909225" y="3810525"/>
            <a:ext cx="1534500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내 브랜드 감정 요소 별 후기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78" name="Google Shape;578;p11"/>
          <p:cNvSpPr/>
          <p:nvPr/>
        </p:nvSpPr>
        <p:spPr>
          <a:xfrm>
            <a:off x="3543575" y="3810525"/>
            <a:ext cx="1534500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SPA 업종 감정 요소 별 후기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79" name="Google Shape;579;p11"/>
          <p:cNvSpPr/>
          <p:nvPr/>
        </p:nvSpPr>
        <p:spPr>
          <a:xfrm>
            <a:off x="1909350" y="3956650"/>
            <a:ext cx="1534500" cy="60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1"/>
          <p:cNvSpPr/>
          <p:nvPr/>
        </p:nvSpPr>
        <p:spPr>
          <a:xfrm>
            <a:off x="3543575" y="3956650"/>
            <a:ext cx="1534500" cy="60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1"/>
          <p:cNvSpPr txBox="1"/>
          <p:nvPr/>
        </p:nvSpPr>
        <p:spPr>
          <a:xfrm>
            <a:off x="1949225" y="4108475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1.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2" name="Google Shape;582;p11"/>
          <p:cNvSpPr txBox="1"/>
          <p:nvPr/>
        </p:nvSpPr>
        <p:spPr>
          <a:xfrm>
            <a:off x="2356300" y="4108475"/>
            <a:ext cx="10227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너무 좋습니다~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3" name="Google Shape;583;p11"/>
          <p:cNvSpPr txBox="1"/>
          <p:nvPr/>
        </p:nvSpPr>
        <p:spPr>
          <a:xfrm>
            <a:off x="1949225" y="3978550"/>
            <a:ext cx="3177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NO.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4" name="Google Shape;584;p11"/>
          <p:cNvSpPr txBox="1"/>
          <p:nvPr/>
        </p:nvSpPr>
        <p:spPr>
          <a:xfrm>
            <a:off x="2356300" y="3978550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리뷰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5" name="Google Shape;585;p11"/>
          <p:cNvSpPr txBox="1"/>
          <p:nvPr/>
        </p:nvSpPr>
        <p:spPr>
          <a:xfrm>
            <a:off x="1949225" y="4189000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2.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6" name="Google Shape;586;p11"/>
          <p:cNvSpPr txBox="1"/>
          <p:nvPr/>
        </p:nvSpPr>
        <p:spPr>
          <a:xfrm>
            <a:off x="2356300" y="4189000"/>
            <a:ext cx="979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너무 좋습니다~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7" name="Google Shape;587;p11"/>
          <p:cNvSpPr txBox="1"/>
          <p:nvPr/>
        </p:nvSpPr>
        <p:spPr>
          <a:xfrm>
            <a:off x="1949225" y="4263625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3.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8" name="Google Shape;588;p11"/>
          <p:cNvSpPr txBox="1"/>
          <p:nvPr/>
        </p:nvSpPr>
        <p:spPr>
          <a:xfrm>
            <a:off x="2356300" y="4263625"/>
            <a:ext cx="979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너무 좋습니다~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9" name="Google Shape;589;p11"/>
          <p:cNvSpPr txBox="1"/>
          <p:nvPr/>
        </p:nvSpPr>
        <p:spPr>
          <a:xfrm>
            <a:off x="1949225" y="4342190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4.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90" name="Google Shape;590;p11"/>
          <p:cNvSpPr txBox="1"/>
          <p:nvPr/>
        </p:nvSpPr>
        <p:spPr>
          <a:xfrm>
            <a:off x="2356300" y="4342200"/>
            <a:ext cx="10227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너무 좋습니다~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91" name="Google Shape;591;p11"/>
          <p:cNvSpPr txBox="1"/>
          <p:nvPr/>
        </p:nvSpPr>
        <p:spPr>
          <a:xfrm>
            <a:off x="1949225" y="4418775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5.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92" name="Google Shape;592;p11"/>
          <p:cNvSpPr txBox="1"/>
          <p:nvPr/>
        </p:nvSpPr>
        <p:spPr>
          <a:xfrm>
            <a:off x="2356300" y="4418775"/>
            <a:ext cx="10227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너무 좋습니다~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93" name="Google Shape;593;p11"/>
          <p:cNvSpPr txBox="1"/>
          <p:nvPr/>
        </p:nvSpPr>
        <p:spPr>
          <a:xfrm>
            <a:off x="3606450" y="4108475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1.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94" name="Google Shape;594;p11"/>
          <p:cNvSpPr txBox="1"/>
          <p:nvPr/>
        </p:nvSpPr>
        <p:spPr>
          <a:xfrm>
            <a:off x="3606450" y="3978550"/>
            <a:ext cx="3177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NO.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95" name="Google Shape;595;p11"/>
          <p:cNvSpPr txBox="1"/>
          <p:nvPr/>
        </p:nvSpPr>
        <p:spPr>
          <a:xfrm>
            <a:off x="4013525" y="3978550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리뷰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96" name="Google Shape;596;p11"/>
          <p:cNvSpPr txBox="1"/>
          <p:nvPr/>
        </p:nvSpPr>
        <p:spPr>
          <a:xfrm>
            <a:off x="3606450" y="4189000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2.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97" name="Google Shape;597;p11"/>
          <p:cNvSpPr txBox="1"/>
          <p:nvPr/>
        </p:nvSpPr>
        <p:spPr>
          <a:xfrm>
            <a:off x="3606450" y="4263625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3.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98" name="Google Shape;598;p11"/>
          <p:cNvSpPr txBox="1"/>
          <p:nvPr/>
        </p:nvSpPr>
        <p:spPr>
          <a:xfrm>
            <a:off x="3606450" y="4342190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4.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99" name="Google Shape;599;p11"/>
          <p:cNvSpPr txBox="1"/>
          <p:nvPr/>
        </p:nvSpPr>
        <p:spPr>
          <a:xfrm>
            <a:off x="3606450" y="4418775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5.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00" name="Google Shape;600;p11"/>
          <p:cNvSpPr txBox="1"/>
          <p:nvPr/>
        </p:nvSpPr>
        <p:spPr>
          <a:xfrm>
            <a:off x="4022913" y="4108475"/>
            <a:ext cx="10227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너무 좋습니다~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01" name="Google Shape;601;p11"/>
          <p:cNvSpPr txBox="1"/>
          <p:nvPr/>
        </p:nvSpPr>
        <p:spPr>
          <a:xfrm>
            <a:off x="4022913" y="4189000"/>
            <a:ext cx="979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너무 좋습니다~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02" name="Google Shape;602;p11"/>
          <p:cNvSpPr txBox="1"/>
          <p:nvPr/>
        </p:nvSpPr>
        <p:spPr>
          <a:xfrm>
            <a:off x="4022913" y="4263625"/>
            <a:ext cx="979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너무 좋습니다~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03" name="Google Shape;603;p11"/>
          <p:cNvSpPr txBox="1"/>
          <p:nvPr/>
        </p:nvSpPr>
        <p:spPr>
          <a:xfrm>
            <a:off x="4022913" y="4342200"/>
            <a:ext cx="10227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너무 좋습니다~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04" name="Google Shape;604;p11"/>
          <p:cNvSpPr txBox="1"/>
          <p:nvPr/>
        </p:nvSpPr>
        <p:spPr>
          <a:xfrm>
            <a:off x="4022913" y="4418775"/>
            <a:ext cx="10227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너무 좋습니다~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05" name="Google Shape;605;p11"/>
          <p:cNvSpPr/>
          <p:nvPr/>
        </p:nvSpPr>
        <p:spPr>
          <a:xfrm>
            <a:off x="1506925" y="1287313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11"/>
          <p:cNvSpPr/>
          <p:nvPr/>
        </p:nvSpPr>
        <p:spPr>
          <a:xfrm>
            <a:off x="1506925" y="2447113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11"/>
          <p:cNvSpPr/>
          <p:nvPr/>
        </p:nvSpPr>
        <p:spPr>
          <a:xfrm>
            <a:off x="1506925" y="3512613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2" name="Google Shape;612;p12"/>
          <p:cNvGraphicFramePr/>
          <p:nvPr/>
        </p:nvGraphicFramePr>
        <p:xfrm>
          <a:off x="6571738" y="33782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{E986DAD8-D48A-42B9-B455-CC45024CE73C}</a:tableStyleId>
              </a:tblPr>
              <a:tblGrid>
                <a:gridCol w="382900"/>
                <a:gridCol w="2189350"/>
              </a:tblGrid>
              <a:tr h="211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5263"/>
                        </a:buClr>
                        <a:buSzPts val="225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Summ</a:t>
                      </a:r>
                      <a:r>
                        <a:rPr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</a:t>
                      </a:r>
                      <a:r>
                        <a:rPr b="1"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ry.           </a:t>
                      </a:r>
                      <a:r>
                        <a:rPr lang="ko" sz="900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ko" sz="900">
                          <a:solidFill>
                            <a:schemeClr val="lt1"/>
                          </a:solidFill>
                          <a:highlight>
                            <a:srgbClr val="0000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중요도:상</a:t>
                      </a:r>
                      <a:endParaRPr b="1" sz="900" u="none" cap="none" strike="noStrike">
                        <a:solidFill>
                          <a:srgbClr val="4E526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740175">
                <a:tc gridSpan="2">
                  <a:txBody>
                    <a:bodyPr/>
                    <a:lstStyle/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#01 - </a:t>
                      </a: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리뷰 토픽 빈도 분석</a:t>
                      </a:r>
                      <a:endParaRPr sz="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#02 - </a:t>
                      </a: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리뷰 토픽 연관어 분석</a:t>
                      </a:r>
                      <a:endParaRPr sz="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1</a:t>
                      </a:r>
                      <a:endParaRPr sz="850" u="none" cap="none" strike="noStrike">
                        <a:solidFill>
                          <a:srgbClr val="00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3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토픽 분석을 통해 도출된 토픽 5개를 빈도를 기준으로 시각화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3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방사형 그래프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3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빈도가 높으면 영역이 크도록 시각화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3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좌측 : 자사 브랜드, 우측 : SPA 평균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3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카테고리 상위까지만 설정 가능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3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기간은 1개월 기준으로 화면 제공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3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토픽 분석을 통해 도출된 토픽 5개의 연관어를 시각화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3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다이어그램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3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위쪽 : 자사 브랜드, 아래쪽 : SPA 평균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3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카테고리 상위까지만 설정 가능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3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기간은 1개월 기준으로 화면 제공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3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중복 선택 불가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13" name="Google Shape;613;p12"/>
          <p:cNvSpPr txBox="1"/>
          <p:nvPr/>
        </p:nvSpPr>
        <p:spPr>
          <a:xfrm>
            <a:off x="11780252" y="106980"/>
            <a:ext cx="2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ko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4" name="Google Shape;614;p12"/>
          <p:cNvSpPr/>
          <p:nvPr/>
        </p:nvSpPr>
        <p:spPr>
          <a:xfrm>
            <a:off x="-11075" y="-11075"/>
            <a:ext cx="9155100" cy="348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12"/>
          <p:cNvSpPr txBox="1"/>
          <p:nvPr/>
        </p:nvSpPr>
        <p:spPr>
          <a:xfrm>
            <a:off x="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Page Title.	리뷰 토픽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16" name="Google Shape;616;p12"/>
          <p:cNvSpPr txBox="1"/>
          <p:nvPr/>
        </p:nvSpPr>
        <p:spPr>
          <a:xfrm>
            <a:off x="341655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Group Title.	브랜드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17" name="Google Shape;617;p12"/>
          <p:cNvSpPr txBox="1"/>
          <p:nvPr/>
        </p:nvSpPr>
        <p:spPr>
          <a:xfrm>
            <a:off x="657175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Description.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618" name="Google Shape;618;p12"/>
          <p:cNvCxnSpPr/>
          <p:nvPr/>
        </p:nvCxnSpPr>
        <p:spPr>
          <a:xfrm>
            <a:off x="6571750" y="337675"/>
            <a:ext cx="0" cy="414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9" name="Google Shape;619;p12"/>
          <p:cNvSpPr/>
          <p:nvPr/>
        </p:nvSpPr>
        <p:spPr>
          <a:xfrm>
            <a:off x="145650" y="473225"/>
            <a:ext cx="6257700" cy="4529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20" name="Google Shape;620;p12"/>
          <p:cNvSpPr/>
          <p:nvPr/>
        </p:nvSpPr>
        <p:spPr>
          <a:xfrm>
            <a:off x="146925" y="473225"/>
            <a:ext cx="1319100" cy="4529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2"/>
          <p:cNvSpPr/>
          <p:nvPr/>
        </p:nvSpPr>
        <p:spPr>
          <a:xfrm>
            <a:off x="146925" y="473300"/>
            <a:ext cx="6257700" cy="34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12"/>
          <p:cNvSpPr/>
          <p:nvPr/>
        </p:nvSpPr>
        <p:spPr>
          <a:xfrm>
            <a:off x="204225" y="957675"/>
            <a:ext cx="1204500" cy="5016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사용자 프로필</a:t>
            </a:r>
            <a:endParaRPr b="0" i="0" sz="9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23" name="Google Shape;62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825" y="535050"/>
            <a:ext cx="1022751" cy="204751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12"/>
          <p:cNvSpPr txBox="1"/>
          <p:nvPr/>
        </p:nvSpPr>
        <p:spPr>
          <a:xfrm>
            <a:off x="1181925" y="467225"/>
            <a:ext cx="12006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INSIGHTS</a:t>
            </a:r>
            <a:endParaRPr b="0" i="0" sz="1600" u="none" cap="none" strike="noStrike">
              <a:solidFill>
                <a:srgbClr val="FFFFF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625" name="Google Shape;62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575" y="1163200"/>
            <a:ext cx="90550" cy="905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626" name="Google Shape;62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9525" y="1163475"/>
            <a:ext cx="90001" cy="9000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27" name="Google Shape;627;p12"/>
          <p:cNvSpPr/>
          <p:nvPr/>
        </p:nvSpPr>
        <p:spPr>
          <a:xfrm>
            <a:off x="204225" y="1564775"/>
            <a:ext cx="1204500" cy="23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브랜드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28" name="Google Shape;628;p12"/>
          <p:cNvSpPr/>
          <p:nvPr/>
        </p:nvSpPr>
        <p:spPr>
          <a:xfrm>
            <a:off x="204225" y="184462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메인 리포트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29" name="Google Shape;629;p12"/>
          <p:cNvSpPr/>
          <p:nvPr/>
        </p:nvSpPr>
        <p:spPr>
          <a:xfrm>
            <a:off x="204225" y="200537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리뷰량 분석 	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30" name="Google Shape;630;p12"/>
          <p:cNvSpPr/>
          <p:nvPr/>
        </p:nvSpPr>
        <p:spPr>
          <a:xfrm>
            <a:off x="204225" y="216612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 감정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31" name="Google Shape;631;p12"/>
          <p:cNvSpPr/>
          <p:nvPr/>
        </p:nvSpPr>
        <p:spPr>
          <a:xfrm>
            <a:off x="204225" y="232687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 토픽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32" name="Google Shape;632;p12"/>
          <p:cNvSpPr/>
          <p:nvPr/>
        </p:nvSpPr>
        <p:spPr>
          <a:xfrm>
            <a:off x="204225" y="2571750"/>
            <a:ext cx="1204500" cy="23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상품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33" name="Google Shape;633;p12"/>
          <p:cNvSpPr/>
          <p:nvPr/>
        </p:nvSpPr>
        <p:spPr>
          <a:xfrm>
            <a:off x="204225" y="2851600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상품 성과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34" name="Google Shape;634;p12"/>
          <p:cNvSpPr/>
          <p:nvPr/>
        </p:nvSpPr>
        <p:spPr>
          <a:xfrm>
            <a:off x="204225" y="3012350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상품 상세 페이지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35" name="Google Shape;635;p12"/>
          <p:cNvSpPr txBox="1"/>
          <p:nvPr/>
        </p:nvSpPr>
        <p:spPr>
          <a:xfrm>
            <a:off x="146925" y="4593450"/>
            <a:ext cx="1261800" cy="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무신사 홈페이지 이동하기</a:t>
            </a:r>
            <a:endParaRPr b="0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36" name="Google Shape;636;p12"/>
          <p:cNvSpPr txBox="1"/>
          <p:nvPr/>
        </p:nvSpPr>
        <p:spPr>
          <a:xfrm>
            <a:off x="146925" y="4745550"/>
            <a:ext cx="1261800" cy="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서비스 문의하기</a:t>
            </a:r>
            <a:endParaRPr b="0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37" name="Google Shape;63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9525" y="4599050"/>
            <a:ext cx="79375" cy="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7725" y="4751163"/>
            <a:ext cx="79375" cy="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12"/>
          <p:cNvSpPr/>
          <p:nvPr/>
        </p:nvSpPr>
        <p:spPr>
          <a:xfrm>
            <a:off x="1466025" y="822200"/>
            <a:ext cx="4938600" cy="23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12"/>
          <p:cNvSpPr/>
          <p:nvPr/>
        </p:nvSpPr>
        <p:spPr>
          <a:xfrm>
            <a:off x="3320900" y="892550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1개월 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41" name="Google Shape;641;p12"/>
          <p:cNvSpPr txBox="1"/>
          <p:nvPr/>
        </p:nvSpPr>
        <p:spPr>
          <a:xfrm>
            <a:off x="4150100" y="822200"/>
            <a:ext cx="1176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sng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카테고리 &gt; 상위 &gt; 하위</a:t>
            </a:r>
            <a:endParaRPr b="0" i="0" sz="700" u="sng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42" name="Google Shape;642;p12"/>
          <p:cNvSpPr txBox="1"/>
          <p:nvPr/>
        </p:nvSpPr>
        <p:spPr>
          <a:xfrm>
            <a:off x="1598075" y="1136475"/>
            <a:ext cx="12915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리뷰 토픽 분석</a:t>
            </a:r>
            <a:endParaRPr b="1" i="0" sz="9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43" name="Google Shape;643;p12"/>
          <p:cNvSpPr/>
          <p:nvPr/>
        </p:nvSpPr>
        <p:spPr>
          <a:xfrm>
            <a:off x="1669100" y="1364075"/>
            <a:ext cx="4283100" cy="10632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12"/>
          <p:cNvSpPr txBox="1"/>
          <p:nvPr/>
        </p:nvSpPr>
        <p:spPr>
          <a:xfrm>
            <a:off x="1714500" y="1421550"/>
            <a:ext cx="1372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리뷰 토픽 빈도 분석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45" name="Google Shape;645;p12"/>
          <p:cNvSpPr/>
          <p:nvPr/>
        </p:nvSpPr>
        <p:spPr>
          <a:xfrm>
            <a:off x="5007300" y="1421500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월별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46" name="Google Shape;646;p12"/>
          <p:cNvSpPr/>
          <p:nvPr/>
        </p:nvSpPr>
        <p:spPr>
          <a:xfrm>
            <a:off x="1669100" y="2595175"/>
            <a:ext cx="4283100" cy="17343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2"/>
          <p:cNvSpPr txBox="1"/>
          <p:nvPr/>
        </p:nvSpPr>
        <p:spPr>
          <a:xfrm>
            <a:off x="1714500" y="2652650"/>
            <a:ext cx="17292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리뷰 토픽 연관어 분석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48" name="Google Shape;648;p12"/>
          <p:cNvSpPr/>
          <p:nvPr/>
        </p:nvSpPr>
        <p:spPr>
          <a:xfrm>
            <a:off x="5007300" y="2652600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월별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49" name="Google Shape;649;p12"/>
          <p:cNvSpPr/>
          <p:nvPr/>
        </p:nvSpPr>
        <p:spPr>
          <a:xfrm rot="5400000">
            <a:off x="3755275" y="4799325"/>
            <a:ext cx="114300" cy="96900"/>
          </a:xfrm>
          <a:prstGeom prst="homePlate">
            <a:avLst>
              <a:gd fmla="val 50000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12"/>
          <p:cNvSpPr txBox="1"/>
          <p:nvPr/>
        </p:nvSpPr>
        <p:spPr>
          <a:xfrm>
            <a:off x="3822075" y="4790625"/>
            <a:ext cx="652800" cy="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다음페이지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51" name="Google Shape;651;p12"/>
          <p:cNvSpPr/>
          <p:nvPr/>
        </p:nvSpPr>
        <p:spPr>
          <a:xfrm>
            <a:off x="4117950" y="1421500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카테고리 &gt; 상위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52" name="Google Shape;652;p12"/>
          <p:cNvSpPr/>
          <p:nvPr/>
        </p:nvSpPr>
        <p:spPr>
          <a:xfrm>
            <a:off x="4117950" y="2652600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카테고리&gt;상위 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53" name="Google Shape;653;p12"/>
          <p:cNvSpPr/>
          <p:nvPr/>
        </p:nvSpPr>
        <p:spPr>
          <a:xfrm>
            <a:off x="1909225" y="2912350"/>
            <a:ext cx="3098100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내 브랜드 토픽별 단어 연관어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54" name="Google Shape;654;p12"/>
          <p:cNvSpPr/>
          <p:nvPr/>
        </p:nvSpPr>
        <p:spPr>
          <a:xfrm>
            <a:off x="1909225" y="3622300"/>
            <a:ext cx="3098100" cy="99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SPA 업종 토픽별 단어 연관어 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55" name="Google Shape;655;p12"/>
          <p:cNvSpPr txBox="1"/>
          <p:nvPr/>
        </p:nvSpPr>
        <p:spPr>
          <a:xfrm>
            <a:off x="5248450" y="3350325"/>
            <a:ext cx="6528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토픽 1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토픽 2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토픽 3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토픽 4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토픽 5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56" name="Google Shape;656;p12"/>
          <p:cNvSpPr txBox="1"/>
          <p:nvPr/>
        </p:nvSpPr>
        <p:spPr>
          <a:xfrm>
            <a:off x="5144375" y="3350325"/>
            <a:ext cx="248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57" name="Google Shape;657;p12"/>
          <p:cNvSpPr/>
          <p:nvPr/>
        </p:nvSpPr>
        <p:spPr>
          <a:xfrm>
            <a:off x="1909225" y="1594750"/>
            <a:ext cx="1832100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내 브랜드 토픽 방사형 차트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58" name="Google Shape;658;p12"/>
          <p:cNvSpPr/>
          <p:nvPr/>
        </p:nvSpPr>
        <p:spPr>
          <a:xfrm>
            <a:off x="3924200" y="1594750"/>
            <a:ext cx="1832100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SPA 업종 토픽 방사형 차트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59" name="Google Shape;659;p12"/>
          <p:cNvSpPr/>
          <p:nvPr/>
        </p:nvSpPr>
        <p:spPr>
          <a:xfrm>
            <a:off x="1909350" y="1737313"/>
            <a:ext cx="1832100" cy="60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12"/>
          <p:cNvSpPr/>
          <p:nvPr/>
        </p:nvSpPr>
        <p:spPr>
          <a:xfrm>
            <a:off x="3924200" y="1737313"/>
            <a:ext cx="1832100" cy="60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1" name="Google Shape;661;p12"/>
          <p:cNvPicPr preferRelativeResize="0"/>
          <p:nvPr/>
        </p:nvPicPr>
        <p:blipFill rotWithShape="1">
          <a:blip r:embed="rId7">
            <a:alphaModFix/>
          </a:blip>
          <a:srcRect b="3031" l="5006" r="49184" t="28828"/>
          <a:stretch/>
        </p:blipFill>
        <p:spPr>
          <a:xfrm>
            <a:off x="2443272" y="1755850"/>
            <a:ext cx="764250" cy="581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2"/>
          <p:cNvPicPr preferRelativeResize="0"/>
          <p:nvPr/>
        </p:nvPicPr>
        <p:blipFill rotWithShape="1">
          <a:blip r:embed="rId7">
            <a:alphaModFix/>
          </a:blip>
          <a:srcRect b="3031" l="5006" r="49184" t="28828"/>
          <a:stretch/>
        </p:blipFill>
        <p:spPr>
          <a:xfrm>
            <a:off x="4458122" y="1755850"/>
            <a:ext cx="764250" cy="581984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12"/>
          <p:cNvSpPr/>
          <p:nvPr/>
        </p:nvSpPr>
        <p:spPr>
          <a:xfrm>
            <a:off x="1909350" y="3056350"/>
            <a:ext cx="3098100" cy="48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4" name="Google Shape;664;p12"/>
          <p:cNvPicPr preferRelativeResize="0"/>
          <p:nvPr/>
        </p:nvPicPr>
        <p:blipFill rotWithShape="1">
          <a:blip r:embed="rId8">
            <a:alphaModFix/>
          </a:blip>
          <a:srcRect b="11674" l="4384" r="2531" t="11719"/>
          <a:stretch/>
        </p:blipFill>
        <p:spPr>
          <a:xfrm>
            <a:off x="2683050" y="3090450"/>
            <a:ext cx="1550700" cy="3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12"/>
          <p:cNvSpPr/>
          <p:nvPr/>
        </p:nvSpPr>
        <p:spPr>
          <a:xfrm>
            <a:off x="1909350" y="3721300"/>
            <a:ext cx="3098100" cy="48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6" name="Google Shape;666;p12"/>
          <p:cNvPicPr preferRelativeResize="0"/>
          <p:nvPr/>
        </p:nvPicPr>
        <p:blipFill rotWithShape="1">
          <a:blip r:embed="rId8">
            <a:alphaModFix/>
          </a:blip>
          <a:srcRect b="11674" l="4384" r="2531" t="11719"/>
          <a:stretch/>
        </p:blipFill>
        <p:spPr>
          <a:xfrm>
            <a:off x="2683050" y="3755400"/>
            <a:ext cx="1550700" cy="3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2"/>
          <p:cNvSpPr/>
          <p:nvPr/>
        </p:nvSpPr>
        <p:spPr>
          <a:xfrm>
            <a:off x="1506925" y="1253463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12"/>
          <p:cNvSpPr/>
          <p:nvPr/>
        </p:nvSpPr>
        <p:spPr>
          <a:xfrm>
            <a:off x="1506925" y="2510863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3"/>
          <p:cNvSpPr/>
          <p:nvPr/>
        </p:nvSpPr>
        <p:spPr>
          <a:xfrm>
            <a:off x="1652166" y="1318031"/>
            <a:ext cx="4283100" cy="1160705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13"/>
          <p:cNvSpPr/>
          <p:nvPr/>
        </p:nvSpPr>
        <p:spPr>
          <a:xfrm>
            <a:off x="3321456" y="1631960"/>
            <a:ext cx="1390929" cy="7746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75" name="Google Shape;675;p13"/>
          <p:cNvGraphicFramePr/>
          <p:nvPr/>
        </p:nvGraphicFramePr>
        <p:xfrm>
          <a:off x="6571738" y="33782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{E986DAD8-D48A-42B9-B455-CC45024CE73C}</a:tableStyleId>
              </a:tblPr>
              <a:tblGrid>
                <a:gridCol w="382900"/>
                <a:gridCol w="2192675"/>
              </a:tblGrid>
              <a:tr h="211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5263"/>
                        </a:buClr>
                        <a:buSzPts val="225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Summ</a:t>
                      </a:r>
                      <a:r>
                        <a:rPr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</a:t>
                      </a:r>
                      <a:r>
                        <a:rPr b="1"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ry.</a:t>
                      </a:r>
                      <a:endParaRPr b="1" sz="900" u="none" cap="none" strike="noStrike">
                        <a:solidFill>
                          <a:srgbClr val="4E526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740175">
                <a:tc gridSpan="2">
                  <a:txBody>
                    <a:bodyPr/>
                    <a:lstStyle/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#01 - </a:t>
                      </a: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토픽 별 후기</a:t>
                      </a:r>
                      <a:endParaRPr sz="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1</a:t>
                      </a:r>
                      <a:endParaRPr sz="850" u="none" cap="none" strike="noStrike">
                        <a:solidFill>
                          <a:srgbClr val="00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3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-정해진 태그를 선택하면 그와 관련된 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3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리뷰시각화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17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</a:t>
                      </a:r>
                      <a:endParaRPr sz="850" u="none" cap="none" strike="noStrike">
                        <a:solidFill>
                          <a:srgbClr val="00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3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토픽 별로 구분하여 리뷰 원문 시각화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3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랭킹 차트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3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토픽의 경우, 체크 박스 형태로 선택 가능, 중복 불가능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3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좌측 : 자사 브랜드, 우측 : SPA 평균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3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카테고리 상위&gt;하위 까지 설정 가능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3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기간은 한달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76" name="Google Shape;676;p13"/>
          <p:cNvSpPr txBox="1"/>
          <p:nvPr/>
        </p:nvSpPr>
        <p:spPr>
          <a:xfrm>
            <a:off x="11780252" y="106980"/>
            <a:ext cx="2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ko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7" name="Google Shape;677;p13"/>
          <p:cNvSpPr/>
          <p:nvPr/>
        </p:nvSpPr>
        <p:spPr>
          <a:xfrm>
            <a:off x="-11075" y="-11075"/>
            <a:ext cx="9155100" cy="348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13"/>
          <p:cNvSpPr txBox="1"/>
          <p:nvPr/>
        </p:nvSpPr>
        <p:spPr>
          <a:xfrm>
            <a:off x="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Page Title.	리뷰 토픽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79" name="Google Shape;679;p13"/>
          <p:cNvSpPr txBox="1"/>
          <p:nvPr/>
        </p:nvSpPr>
        <p:spPr>
          <a:xfrm>
            <a:off x="341655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Group Title.	브랜드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80" name="Google Shape;680;p13"/>
          <p:cNvSpPr txBox="1"/>
          <p:nvPr/>
        </p:nvSpPr>
        <p:spPr>
          <a:xfrm>
            <a:off x="657175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Description.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681" name="Google Shape;681;p13"/>
          <p:cNvCxnSpPr/>
          <p:nvPr/>
        </p:nvCxnSpPr>
        <p:spPr>
          <a:xfrm>
            <a:off x="6571750" y="337675"/>
            <a:ext cx="0" cy="414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2" name="Google Shape;682;p13"/>
          <p:cNvSpPr/>
          <p:nvPr/>
        </p:nvSpPr>
        <p:spPr>
          <a:xfrm>
            <a:off x="145650" y="473225"/>
            <a:ext cx="6257700" cy="4529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83" name="Google Shape;683;p13"/>
          <p:cNvSpPr/>
          <p:nvPr/>
        </p:nvSpPr>
        <p:spPr>
          <a:xfrm>
            <a:off x="146925" y="473225"/>
            <a:ext cx="1319100" cy="4529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13"/>
          <p:cNvSpPr/>
          <p:nvPr/>
        </p:nvSpPr>
        <p:spPr>
          <a:xfrm>
            <a:off x="146925" y="473300"/>
            <a:ext cx="6257700" cy="34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13"/>
          <p:cNvSpPr/>
          <p:nvPr/>
        </p:nvSpPr>
        <p:spPr>
          <a:xfrm>
            <a:off x="204225" y="957675"/>
            <a:ext cx="1204500" cy="5016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사용자 프로필</a:t>
            </a:r>
            <a:endParaRPr b="0" i="0" sz="9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6" name="Google Shape;6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825" y="535050"/>
            <a:ext cx="1022751" cy="20475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3"/>
          <p:cNvSpPr txBox="1"/>
          <p:nvPr/>
        </p:nvSpPr>
        <p:spPr>
          <a:xfrm>
            <a:off x="1181925" y="467225"/>
            <a:ext cx="12006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INSIGHTS</a:t>
            </a:r>
            <a:endParaRPr b="0" i="0" sz="1600" u="none" cap="none" strike="noStrike">
              <a:solidFill>
                <a:srgbClr val="FFFFF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688" name="Google Shape;6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575" y="1163200"/>
            <a:ext cx="90550" cy="905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689" name="Google Shape;68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9525" y="1163475"/>
            <a:ext cx="90001" cy="9000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90" name="Google Shape;690;p13"/>
          <p:cNvSpPr/>
          <p:nvPr/>
        </p:nvSpPr>
        <p:spPr>
          <a:xfrm>
            <a:off x="204225" y="1564775"/>
            <a:ext cx="1204500" cy="23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브랜드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1" name="Google Shape;691;p13"/>
          <p:cNvSpPr/>
          <p:nvPr/>
        </p:nvSpPr>
        <p:spPr>
          <a:xfrm>
            <a:off x="204225" y="184462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메인 리포트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2" name="Google Shape;692;p13"/>
          <p:cNvSpPr/>
          <p:nvPr/>
        </p:nvSpPr>
        <p:spPr>
          <a:xfrm>
            <a:off x="204225" y="200537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리뷰량 분석 	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3" name="Google Shape;693;p13"/>
          <p:cNvSpPr/>
          <p:nvPr/>
        </p:nvSpPr>
        <p:spPr>
          <a:xfrm>
            <a:off x="204225" y="216612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 감정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4" name="Google Shape;694;p13"/>
          <p:cNvSpPr/>
          <p:nvPr/>
        </p:nvSpPr>
        <p:spPr>
          <a:xfrm>
            <a:off x="204225" y="232687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 토픽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5" name="Google Shape;695;p13"/>
          <p:cNvSpPr/>
          <p:nvPr/>
        </p:nvSpPr>
        <p:spPr>
          <a:xfrm>
            <a:off x="204225" y="2571750"/>
            <a:ext cx="1204500" cy="23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상품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6" name="Google Shape;696;p13"/>
          <p:cNvSpPr/>
          <p:nvPr/>
        </p:nvSpPr>
        <p:spPr>
          <a:xfrm>
            <a:off x="204225" y="2851600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상품 성과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7" name="Google Shape;697;p13"/>
          <p:cNvSpPr/>
          <p:nvPr/>
        </p:nvSpPr>
        <p:spPr>
          <a:xfrm>
            <a:off x="204225" y="3012350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상품 상세 페이지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8" name="Google Shape;698;p13"/>
          <p:cNvSpPr txBox="1"/>
          <p:nvPr/>
        </p:nvSpPr>
        <p:spPr>
          <a:xfrm>
            <a:off x="146925" y="4593450"/>
            <a:ext cx="1261800" cy="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무신사 홈페이지 이동하기</a:t>
            </a:r>
            <a:endParaRPr b="0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9" name="Google Shape;699;p13"/>
          <p:cNvSpPr txBox="1"/>
          <p:nvPr/>
        </p:nvSpPr>
        <p:spPr>
          <a:xfrm>
            <a:off x="146925" y="4745550"/>
            <a:ext cx="1261800" cy="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서비스 문의하기</a:t>
            </a:r>
            <a:endParaRPr b="0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00" name="Google Shape;700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9525" y="4599050"/>
            <a:ext cx="79375" cy="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7725" y="4751163"/>
            <a:ext cx="79375" cy="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3"/>
          <p:cNvSpPr/>
          <p:nvPr/>
        </p:nvSpPr>
        <p:spPr>
          <a:xfrm>
            <a:off x="1466025" y="822200"/>
            <a:ext cx="4938600" cy="23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13"/>
          <p:cNvSpPr txBox="1"/>
          <p:nvPr/>
        </p:nvSpPr>
        <p:spPr>
          <a:xfrm>
            <a:off x="4150100" y="822200"/>
            <a:ext cx="1176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sng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카테고리 &gt; 상위 &gt; 하위</a:t>
            </a:r>
            <a:endParaRPr b="0" i="0" sz="700" u="sng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04" name="Google Shape;704;p13"/>
          <p:cNvSpPr/>
          <p:nvPr/>
        </p:nvSpPr>
        <p:spPr>
          <a:xfrm>
            <a:off x="1645287" y="3767187"/>
            <a:ext cx="4283100" cy="1063200"/>
          </a:xfrm>
          <a:prstGeom prst="roundRect">
            <a:avLst>
              <a:gd fmla="val 8002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분석 결과는 만족스러우셧나요?</a:t>
            </a:r>
            <a:endParaRPr b="0" i="0" sz="9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☆</a:t>
            </a:r>
            <a:r>
              <a:rPr b="0" i="0" lang="ko" sz="9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☆☆☆☆</a:t>
            </a:r>
            <a:endParaRPr b="0" i="0" sz="9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05" name="Google Shape;705;p13"/>
          <p:cNvSpPr/>
          <p:nvPr/>
        </p:nvSpPr>
        <p:spPr>
          <a:xfrm>
            <a:off x="2001212" y="4424262"/>
            <a:ext cx="3078600" cy="204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회원님의 소중한 의견은 인사이트를 만드는데 큰 도움이 됩니다.</a:t>
            </a:r>
            <a:endParaRPr b="0" i="0" sz="8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06" name="Google Shape;706;p13"/>
          <p:cNvSpPr/>
          <p:nvPr/>
        </p:nvSpPr>
        <p:spPr>
          <a:xfrm>
            <a:off x="5137613" y="4424262"/>
            <a:ext cx="441900" cy="2049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제출</a:t>
            </a:r>
            <a:endParaRPr b="0" i="0" sz="8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07" name="Google Shape;707;p13"/>
          <p:cNvSpPr/>
          <p:nvPr/>
        </p:nvSpPr>
        <p:spPr>
          <a:xfrm>
            <a:off x="1645287" y="2593687"/>
            <a:ext cx="4283100" cy="10632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13"/>
          <p:cNvSpPr txBox="1"/>
          <p:nvPr/>
        </p:nvSpPr>
        <p:spPr>
          <a:xfrm>
            <a:off x="1690687" y="2651162"/>
            <a:ext cx="17292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토픽 별 후기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09" name="Google Shape;709;p13"/>
          <p:cNvSpPr/>
          <p:nvPr/>
        </p:nvSpPr>
        <p:spPr>
          <a:xfrm>
            <a:off x="4983488" y="2651112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일별 / 주별 / 월별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10" name="Google Shape;710;p13"/>
          <p:cNvSpPr/>
          <p:nvPr/>
        </p:nvSpPr>
        <p:spPr>
          <a:xfrm>
            <a:off x="1885412" y="2791387"/>
            <a:ext cx="1534500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내 브랜드 감정 요소별 후기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11" name="Google Shape;711;p13"/>
          <p:cNvSpPr/>
          <p:nvPr/>
        </p:nvSpPr>
        <p:spPr>
          <a:xfrm>
            <a:off x="3519762" y="2791387"/>
            <a:ext cx="1534500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SPA 업종 감정 요소별 후기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12" name="Google Shape;712;p13"/>
          <p:cNvSpPr txBox="1"/>
          <p:nvPr/>
        </p:nvSpPr>
        <p:spPr>
          <a:xfrm>
            <a:off x="5224638" y="3019337"/>
            <a:ext cx="6528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토픽 1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토픽 2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토픽 3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토픽 4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토픽 5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13" name="Google Shape;713;p13"/>
          <p:cNvSpPr txBox="1"/>
          <p:nvPr/>
        </p:nvSpPr>
        <p:spPr>
          <a:xfrm>
            <a:off x="5120563" y="3019337"/>
            <a:ext cx="248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14" name="Google Shape;714;p13"/>
          <p:cNvSpPr/>
          <p:nvPr/>
        </p:nvSpPr>
        <p:spPr>
          <a:xfrm>
            <a:off x="4094137" y="2653537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카테고리&gt;상위 &gt; 하위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15" name="Google Shape;715;p13"/>
          <p:cNvSpPr/>
          <p:nvPr/>
        </p:nvSpPr>
        <p:spPr>
          <a:xfrm>
            <a:off x="1885412" y="2797287"/>
            <a:ext cx="1534500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내 브랜드 토픽 별 후기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16" name="Google Shape;716;p13"/>
          <p:cNvSpPr/>
          <p:nvPr/>
        </p:nvSpPr>
        <p:spPr>
          <a:xfrm>
            <a:off x="3519762" y="2797287"/>
            <a:ext cx="1534500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SPA 업종 토픽 별 후기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17" name="Google Shape;717;p13"/>
          <p:cNvSpPr/>
          <p:nvPr/>
        </p:nvSpPr>
        <p:spPr>
          <a:xfrm>
            <a:off x="1885537" y="2943412"/>
            <a:ext cx="1534500" cy="60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13"/>
          <p:cNvSpPr/>
          <p:nvPr/>
        </p:nvSpPr>
        <p:spPr>
          <a:xfrm>
            <a:off x="3519762" y="2943412"/>
            <a:ext cx="1534500" cy="60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13"/>
          <p:cNvSpPr txBox="1"/>
          <p:nvPr/>
        </p:nvSpPr>
        <p:spPr>
          <a:xfrm>
            <a:off x="1925412" y="3095237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1.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0" name="Google Shape;720;p13"/>
          <p:cNvSpPr txBox="1"/>
          <p:nvPr/>
        </p:nvSpPr>
        <p:spPr>
          <a:xfrm>
            <a:off x="2332487" y="3095237"/>
            <a:ext cx="10227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너무 좋습니다~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1" name="Google Shape;721;p13"/>
          <p:cNvSpPr txBox="1"/>
          <p:nvPr/>
        </p:nvSpPr>
        <p:spPr>
          <a:xfrm>
            <a:off x="1925412" y="2965312"/>
            <a:ext cx="3177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NO.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2" name="Google Shape;722;p13"/>
          <p:cNvSpPr txBox="1"/>
          <p:nvPr/>
        </p:nvSpPr>
        <p:spPr>
          <a:xfrm>
            <a:off x="2332487" y="2965312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리뷰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3" name="Google Shape;723;p13"/>
          <p:cNvSpPr txBox="1"/>
          <p:nvPr/>
        </p:nvSpPr>
        <p:spPr>
          <a:xfrm>
            <a:off x="1925412" y="3175762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2.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4" name="Google Shape;724;p13"/>
          <p:cNvSpPr txBox="1"/>
          <p:nvPr/>
        </p:nvSpPr>
        <p:spPr>
          <a:xfrm>
            <a:off x="2332487" y="3175762"/>
            <a:ext cx="979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너무 좋습니다~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5" name="Google Shape;725;p13"/>
          <p:cNvSpPr txBox="1"/>
          <p:nvPr/>
        </p:nvSpPr>
        <p:spPr>
          <a:xfrm>
            <a:off x="1925412" y="3250387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3.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6" name="Google Shape;726;p13"/>
          <p:cNvSpPr txBox="1"/>
          <p:nvPr/>
        </p:nvSpPr>
        <p:spPr>
          <a:xfrm>
            <a:off x="2332487" y="3250387"/>
            <a:ext cx="979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너무 좋습니다~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7" name="Google Shape;727;p13"/>
          <p:cNvSpPr txBox="1"/>
          <p:nvPr/>
        </p:nvSpPr>
        <p:spPr>
          <a:xfrm>
            <a:off x="1925412" y="3328952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4.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8" name="Google Shape;728;p13"/>
          <p:cNvSpPr txBox="1"/>
          <p:nvPr/>
        </p:nvSpPr>
        <p:spPr>
          <a:xfrm>
            <a:off x="2332487" y="3328962"/>
            <a:ext cx="10227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너무 좋습니다~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9" name="Google Shape;729;p13"/>
          <p:cNvSpPr txBox="1"/>
          <p:nvPr/>
        </p:nvSpPr>
        <p:spPr>
          <a:xfrm>
            <a:off x="1925412" y="3405537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5.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30" name="Google Shape;730;p13"/>
          <p:cNvSpPr txBox="1"/>
          <p:nvPr/>
        </p:nvSpPr>
        <p:spPr>
          <a:xfrm>
            <a:off x="2332487" y="3405537"/>
            <a:ext cx="10227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너무 좋습니다~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31" name="Google Shape;731;p13"/>
          <p:cNvSpPr txBox="1"/>
          <p:nvPr/>
        </p:nvSpPr>
        <p:spPr>
          <a:xfrm>
            <a:off x="3582637" y="3095237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1.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32" name="Google Shape;732;p13"/>
          <p:cNvSpPr txBox="1"/>
          <p:nvPr/>
        </p:nvSpPr>
        <p:spPr>
          <a:xfrm>
            <a:off x="3582637" y="2965312"/>
            <a:ext cx="3177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NO.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33" name="Google Shape;733;p13"/>
          <p:cNvSpPr txBox="1"/>
          <p:nvPr/>
        </p:nvSpPr>
        <p:spPr>
          <a:xfrm>
            <a:off x="3989712" y="2965312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리뷰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34" name="Google Shape;734;p13"/>
          <p:cNvSpPr txBox="1"/>
          <p:nvPr/>
        </p:nvSpPr>
        <p:spPr>
          <a:xfrm>
            <a:off x="3582637" y="3175762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2.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35" name="Google Shape;735;p13"/>
          <p:cNvSpPr txBox="1"/>
          <p:nvPr/>
        </p:nvSpPr>
        <p:spPr>
          <a:xfrm>
            <a:off x="3582637" y="3250387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3.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36" name="Google Shape;736;p13"/>
          <p:cNvSpPr txBox="1"/>
          <p:nvPr/>
        </p:nvSpPr>
        <p:spPr>
          <a:xfrm>
            <a:off x="3582637" y="3328952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4.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37" name="Google Shape;737;p13"/>
          <p:cNvSpPr txBox="1"/>
          <p:nvPr/>
        </p:nvSpPr>
        <p:spPr>
          <a:xfrm>
            <a:off x="3582637" y="3405537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5.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38" name="Google Shape;738;p13"/>
          <p:cNvSpPr txBox="1"/>
          <p:nvPr/>
        </p:nvSpPr>
        <p:spPr>
          <a:xfrm>
            <a:off x="3999100" y="3095237"/>
            <a:ext cx="10227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너무 좋습니다~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39" name="Google Shape;739;p13"/>
          <p:cNvSpPr txBox="1"/>
          <p:nvPr/>
        </p:nvSpPr>
        <p:spPr>
          <a:xfrm>
            <a:off x="3999100" y="3175762"/>
            <a:ext cx="979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너무 좋습니다~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40" name="Google Shape;740;p13"/>
          <p:cNvSpPr txBox="1"/>
          <p:nvPr/>
        </p:nvSpPr>
        <p:spPr>
          <a:xfrm>
            <a:off x="3999100" y="3250387"/>
            <a:ext cx="979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너무 좋습니다~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41" name="Google Shape;741;p13"/>
          <p:cNvSpPr txBox="1"/>
          <p:nvPr/>
        </p:nvSpPr>
        <p:spPr>
          <a:xfrm>
            <a:off x="3999100" y="3328962"/>
            <a:ext cx="10227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너무 좋습니다~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42" name="Google Shape;742;p13"/>
          <p:cNvSpPr txBox="1"/>
          <p:nvPr/>
        </p:nvSpPr>
        <p:spPr>
          <a:xfrm>
            <a:off x="3999100" y="3405537"/>
            <a:ext cx="10227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너무 좋습니다~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43" name="Google Shape;743;p13"/>
          <p:cNvSpPr/>
          <p:nvPr/>
        </p:nvSpPr>
        <p:spPr>
          <a:xfrm>
            <a:off x="3320900" y="892550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1개월 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44" name="Google Shape;744;p13"/>
          <p:cNvSpPr/>
          <p:nvPr/>
        </p:nvSpPr>
        <p:spPr>
          <a:xfrm>
            <a:off x="1886007" y="1631960"/>
            <a:ext cx="1390929" cy="7746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5" name="Google Shape;745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81995" y="1829277"/>
            <a:ext cx="1191889" cy="10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77512" y="1981677"/>
            <a:ext cx="1191889" cy="10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78633" y="2134077"/>
            <a:ext cx="1191889" cy="10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68548" y="2286477"/>
            <a:ext cx="1191889" cy="105078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13"/>
          <p:cNvSpPr txBox="1"/>
          <p:nvPr/>
        </p:nvSpPr>
        <p:spPr>
          <a:xfrm>
            <a:off x="1896932" y="1823962"/>
            <a:ext cx="232858" cy="623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13"/>
          <p:cNvSpPr txBox="1"/>
          <p:nvPr/>
        </p:nvSpPr>
        <p:spPr>
          <a:xfrm>
            <a:off x="1852220" y="1658035"/>
            <a:ext cx="3177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NO.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51" name="Google Shape;751;p13"/>
          <p:cNvSpPr/>
          <p:nvPr/>
        </p:nvSpPr>
        <p:spPr>
          <a:xfrm>
            <a:off x="1889233" y="1508125"/>
            <a:ext cx="1391625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내브랜드 요소별 후기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52" name="Google Shape;752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17443" y="1829277"/>
            <a:ext cx="1191889" cy="10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12961" y="1981677"/>
            <a:ext cx="1191889" cy="10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14082" y="2134077"/>
            <a:ext cx="1191889" cy="10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03997" y="2286477"/>
            <a:ext cx="1191889" cy="105078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3"/>
          <p:cNvSpPr txBox="1"/>
          <p:nvPr/>
        </p:nvSpPr>
        <p:spPr>
          <a:xfrm>
            <a:off x="3332381" y="1823962"/>
            <a:ext cx="235684" cy="623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13"/>
          <p:cNvSpPr txBox="1"/>
          <p:nvPr/>
        </p:nvSpPr>
        <p:spPr>
          <a:xfrm>
            <a:off x="3316953" y="1668701"/>
            <a:ext cx="3177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NO.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58" name="Google Shape;758;p13"/>
          <p:cNvSpPr/>
          <p:nvPr/>
        </p:nvSpPr>
        <p:spPr>
          <a:xfrm>
            <a:off x="1553279" y="1311856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13"/>
          <p:cNvSpPr/>
          <p:nvPr/>
        </p:nvSpPr>
        <p:spPr>
          <a:xfrm>
            <a:off x="1528478" y="2485356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13"/>
          <p:cNvSpPr txBox="1"/>
          <p:nvPr/>
        </p:nvSpPr>
        <p:spPr>
          <a:xfrm>
            <a:off x="1838325" y="1330875"/>
            <a:ext cx="17292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요소선택 후기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61" name="Google Shape;761;p13"/>
          <p:cNvSpPr/>
          <p:nvPr/>
        </p:nvSpPr>
        <p:spPr>
          <a:xfrm>
            <a:off x="4946412" y="1367900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일별 / 주별 / 월별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62" name="Google Shape;762;p13"/>
          <p:cNvSpPr/>
          <p:nvPr/>
        </p:nvSpPr>
        <p:spPr>
          <a:xfrm>
            <a:off x="4057061" y="1370325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카테고리&gt;상위 &gt; 하위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63" name="Google Shape;763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09543" y="1570625"/>
            <a:ext cx="1219654" cy="13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30526" y="1761110"/>
            <a:ext cx="1184925" cy="155911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13"/>
          <p:cNvSpPr/>
          <p:nvPr/>
        </p:nvSpPr>
        <p:spPr>
          <a:xfrm>
            <a:off x="3324682" y="1508125"/>
            <a:ext cx="1391625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SPA 업종 요소별 후기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" sz="26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상품 분석 페이지 </a:t>
            </a:r>
            <a:endParaRPr b="0" i="0" sz="26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5" name="Google Shape;775;p15"/>
          <p:cNvGraphicFramePr/>
          <p:nvPr/>
        </p:nvGraphicFramePr>
        <p:xfrm>
          <a:off x="6571738" y="33782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{E986DAD8-D48A-42B9-B455-CC45024CE73C}</a:tableStyleId>
              </a:tblPr>
              <a:tblGrid>
                <a:gridCol w="382900"/>
                <a:gridCol w="2189350"/>
              </a:tblGrid>
              <a:tr h="211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5263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Summ</a:t>
                      </a:r>
                      <a:r>
                        <a:rPr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</a:t>
                      </a:r>
                      <a:r>
                        <a:rPr b="1"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ry.</a:t>
                      </a:r>
                      <a:endParaRPr b="1" sz="900" u="none" cap="none" strike="noStrike">
                        <a:solidFill>
                          <a:srgbClr val="4E526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740175">
                <a:tc gridSpan="2">
                  <a:txBody>
                    <a:bodyPr/>
                    <a:lstStyle/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#01 - </a:t>
                      </a: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카테고리별 좋아요 , 랭킹</a:t>
                      </a:r>
                      <a:endParaRPr sz="14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#02 - </a:t>
                      </a: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카테고리 별 평점, 랭킹</a:t>
                      </a:r>
                      <a:endParaRPr sz="14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#03 - </a:t>
                      </a: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카테고리별 조회, 연령 및 성별</a:t>
                      </a:r>
                      <a:endParaRPr sz="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#04 - 카테고리별 구매, 연령 및 성별</a:t>
                      </a:r>
                      <a:endParaRPr sz="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1</a:t>
                      </a:r>
                      <a:endParaRPr sz="850" u="none" cap="none" strike="noStrike">
                        <a:solidFill>
                          <a:srgbClr val="00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좌측 : 카테고리별 평균 좋아요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우측 : 카테고리별 ‘좋아요’ 기준 상위 5개 상품 리스트 나열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- 카테고리 상위&gt;하위 까지 설정 가능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기간은 전체 기간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좌측 : 카테고리별 평균 평점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우측 : 카테고리별 ‘평점’ 기준 상위 5개 상품 리스트 나열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- 카테고리 상위&gt;하위 까지 설정 가능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기간은 전체 기간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3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좌측 : 카테고리별 평균 조회 수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우측 : 카테고리별 평균 연령대 및 성별 그래프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- 카테고리 상위&gt;하위 까지 설정 가능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기간은 전체 기간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4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좌측 : 카테고리별 평균 구매 수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우측 : 카테고리별 평균 연령대 및 성별 그래프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- 카테고리 상위&gt;하위 까지 설정 가능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기간은 전체 기간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76" name="Google Shape;776;p15"/>
          <p:cNvSpPr txBox="1"/>
          <p:nvPr/>
        </p:nvSpPr>
        <p:spPr>
          <a:xfrm>
            <a:off x="11780252" y="106980"/>
            <a:ext cx="2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ko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7" name="Google Shape;777;p15"/>
          <p:cNvSpPr/>
          <p:nvPr/>
        </p:nvSpPr>
        <p:spPr>
          <a:xfrm>
            <a:off x="-11075" y="-11075"/>
            <a:ext cx="9155100" cy="348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15"/>
          <p:cNvSpPr txBox="1"/>
          <p:nvPr/>
        </p:nvSpPr>
        <p:spPr>
          <a:xfrm>
            <a:off x="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Page Title.	상품 성과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79" name="Google Shape;779;p15"/>
          <p:cNvSpPr txBox="1"/>
          <p:nvPr/>
        </p:nvSpPr>
        <p:spPr>
          <a:xfrm>
            <a:off x="341655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Group Title.	상품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80" name="Google Shape;780;p15"/>
          <p:cNvSpPr txBox="1"/>
          <p:nvPr/>
        </p:nvSpPr>
        <p:spPr>
          <a:xfrm>
            <a:off x="657175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Description.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781" name="Google Shape;781;p15"/>
          <p:cNvCxnSpPr/>
          <p:nvPr/>
        </p:nvCxnSpPr>
        <p:spPr>
          <a:xfrm>
            <a:off x="6571750" y="337675"/>
            <a:ext cx="0" cy="414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2" name="Google Shape;782;p15"/>
          <p:cNvSpPr/>
          <p:nvPr/>
        </p:nvSpPr>
        <p:spPr>
          <a:xfrm>
            <a:off x="120500" y="473225"/>
            <a:ext cx="6257700" cy="4529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83" name="Google Shape;783;p15"/>
          <p:cNvSpPr/>
          <p:nvPr/>
        </p:nvSpPr>
        <p:spPr>
          <a:xfrm>
            <a:off x="146925" y="473225"/>
            <a:ext cx="1319100" cy="4529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15"/>
          <p:cNvSpPr/>
          <p:nvPr/>
        </p:nvSpPr>
        <p:spPr>
          <a:xfrm>
            <a:off x="146925" y="473300"/>
            <a:ext cx="6257700" cy="34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15"/>
          <p:cNvSpPr/>
          <p:nvPr/>
        </p:nvSpPr>
        <p:spPr>
          <a:xfrm>
            <a:off x="204225" y="957675"/>
            <a:ext cx="1204500" cy="5016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사용자 프로필</a:t>
            </a:r>
            <a:endParaRPr b="0" i="0" sz="9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86" name="Google Shape;7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825" y="535050"/>
            <a:ext cx="1022751" cy="204751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15"/>
          <p:cNvSpPr txBox="1"/>
          <p:nvPr/>
        </p:nvSpPr>
        <p:spPr>
          <a:xfrm>
            <a:off x="1181925" y="467225"/>
            <a:ext cx="12006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INSIGHTS</a:t>
            </a:r>
            <a:endParaRPr b="0" i="0" sz="1600" u="none" cap="none" strike="noStrike">
              <a:solidFill>
                <a:srgbClr val="FFFFF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788" name="Google Shape;78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575" y="1163200"/>
            <a:ext cx="90550" cy="905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789" name="Google Shape;78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9525" y="1163475"/>
            <a:ext cx="90001" cy="9000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790" name="Google Shape;790;p15"/>
          <p:cNvSpPr/>
          <p:nvPr/>
        </p:nvSpPr>
        <p:spPr>
          <a:xfrm>
            <a:off x="204225" y="1564775"/>
            <a:ext cx="1204500" cy="23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브랜드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91" name="Google Shape;791;p15"/>
          <p:cNvSpPr/>
          <p:nvPr/>
        </p:nvSpPr>
        <p:spPr>
          <a:xfrm>
            <a:off x="204225" y="184462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메인 리포트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92" name="Google Shape;792;p15"/>
          <p:cNvSpPr/>
          <p:nvPr/>
        </p:nvSpPr>
        <p:spPr>
          <a:xfrm>
            <a:off x="204225" y="200537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리뷰량 분석 	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93" name="Google Shape;793;p15"/>
          <p:cNvSpPr/>
          <p:nvPr/>
        </p:nvSpPr>
        <p:spPr>
          <a:xfrm>
            <a:off x="204225" y="216612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 감정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94" name="Google Shape;794;p15"/>
          <p:cNvSpPr/>
          <p:nvPr/>
        </p:nvSpPr>
        <p:spPr>
          <a:xfrm>
            <a:off x="204225" y="232687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 토픽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95" name="Google Shape;795;p15"/>
          <p:cNvSpPr/>
          <p:nvPr/>
        </p:nvSpPr>
        <p:spPr>
          <a:xfrm>
            <a:off x="204225" y="2571750"/>
            <a:ext cx="1204500" cy="23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상품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96" name="Google Shape;796;p15"/>
          <p:cNvSpPr/>
          <p:nvPr/>
        </p:nvSpPr>
        <p:spPr>
          <a:xfrm>
            <a:off x="204225" y="2851600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상품 성과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97" name="Google Shape;797;p15"/>
          <p:cNvSpPr/>
          <p:nvPr/>
        </p:nvSpPr>
        <p:spPr>
          <a:xfrm>
            <a:off x="204225" y="3012350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상품 상세 페이지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98" name="Google Shape;798;p15"/>
          <p:cNvSpPr txBox="1"/>
          <p:nvPr/>
        </p:nvSpPr>
        <p:spPr>
          <a:xfrm>
            <a:off x="146925" y="4593450"/>
            <a:ext cx="1261800" cy="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무신사 홈페이지 이동하기</a:t>
            </a:r>
            <a:endParaRPr b="0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99" name="Google Shape;799;p15"/>
          <p:cNvSpPr txBox="1"/>
          <p:nvPr/>
        </p:nvSpPr>
        <p:spPr>
          <a:xfrm>
            <a:off x="146925" y="4745550"/>
            <a:ext cx="1261800" cy="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서비스 문의하기</a:t>
            </a:r>
            <a:endParaRPr b="0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00" name="Google Shape;800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9525" y="4599050"/>
            <a:ext cx="79375" cy="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7725" y="4751163"/>
            <a:ext cx="79375" cy="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15"/>
          <p:cNvSpPr/>
          <p:nvPr/>
        </p:nvSpPr>
        <p:spPr>
          <a:xfrm>
            <a:off x="1466025" y="822200"/>
            <a:ext cx="4938600" cy="23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15"/>
          <p:cNvSpPr txBox="1"/>
          <p:nvPr/>
        </p:nvSpPr>
        <p:spPr>
          <a:xfrm>
            <a:off x="1598075" y="822200"/>
            <a:ext cx="1176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sng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카테고리 &gt; 상위 &gt; 하위</a:t>
            </a:r>
            <a:endParaRPr b="0" i="0" sz="700" u="sng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04" name="Google Shape;804;p15"/>
          <p:cNvSpPr txBox="1"/>
          <p:nvPr/>
        </p:nvSpPr>
        <p:spPr>
          <a:xfrm>
            <a:off x="1598075" y="1136475"/>
            <a:ext cx="12915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성과 분석</a:t>
            </a:r>
            <a:endParaRPr b="1" i="0" sz="9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05" name="Google Shape;805;p15"/>
          <p:cNvSpPr/>
          <p:nvPr/>
        </p:nvSpPr>
        <p:spPr>
          <a:xfrm>
            <a:off x="1669100" y="1364075"/>
            <a:ext cx="2115000" cy="6696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15"/>
          <p:cNvSpPr txBox="1"/>
          <p:nvPr/>
        </p:nvSpPr>
        <p:spPr>
          <a:xfrm>
            <a:off x="1714500" y="1421550"/>
            <a:ext cx="1372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카테고리 별 좋아요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07" name="Google Shape;807;p15"/>
          <p:cNvSpPr/>
          <p:nvPr/>
        </p:nvSpPr>
        <p:spPr>
          <a:xfrm>
            <a:off x="3248275" y="1573900"/>
            <a:ext cx="5157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전체 기간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08" name="Google Shape;808;p15"/>
          <p:cNvSpPr/>
          <p:nvPr/>
        </p:nvSpPr>
        <p:spPr>
          <a:xfrm rot="5400000">
            <a:off x="3755275" y="4799325"/>
            <a:ext cx="114300" cy="96900"/>
          </a:xfrm>
          <a:prstGeom prst="homePlate">
            <a:avLst>
              <a:gd fmla="val 50000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15"/>
          <p:cNvSpPr txBox="1"/>
          <p:nvPr/>
        </p:nvSpPr>
        <p:spPr>
          <a:xfrm>
            <a:off x="3822075" y="4790625"/>
            <a:ext cx="652800" cy="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다음페이지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0" name="Google Shape;810;p15"/>
          <p:cNvSpPr/>
          <p:nvPr/>
        </p:nvSpPr>
        <p:spPr>
          <a:xfrm>
            <a:off x="1762600" y="1706625"/>
            <a:ext cx="1928100" cy="282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카테고리별</a:t>
            </a:r>
            <a:endParaRPr b="1" i="0" sz="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평균 좋아요</a:t>
            </a:r>
            <a:endParaRPr b="1" i="0" sz="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1" name="Google Shape;811;p15"/>
          <p:cNvSpPr/>
          <p:nvPr/>
        </p:nvSpPr>
        <p:spPr>
          <a:xfrm>
            <a:off x="2342700" y="1573900"/>
            <a:ext cx="883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카테고리&gt;상위 &gt; 하위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2" name="Google Shape;812;p15"/>
          <p:cNvSpPr/>
          <p:nvPr/>
        </p:nvSpPr>
        <p:spPr>
          <a:xfrm>
            <a:off x="3841325" y="1364075"/>
            <a:ext cx="2196000" cy="6696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15"/>
          <p:cNvSpPr txBox="1"/>
          <p:nvPr/>
        </p:nvSpPr>
        <p:spPr>
          <a:xfrm>
            <a:off x="3880075" y="1421550"/>
            <a:ext cx="1372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카테고리 별 좋아요 기준 랭킹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4" name="Google Shape;814;p15"/>
          <p:cNvSpPr/>
          <p:nvPr/>
        </p:nvSpPr>
        <p:spPr>
          <a:xfrm>
            <a:off x="3945000" y="1706625"/>
            <a:ext cx="1977300" cy="282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카테고리 별 상위 5개</a:t>
            </a:r>
            <a:endParaRPr b="1" i="0" sz="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상품 리스트</a:t>
            </a:r>
            <a:endParaRPr b="1" i="0" sz="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5" name="Google Shape;815;p15"/>
          <p:cNvSpPr/>
          <p:nvPr/>
        </p:nvSpPr>
        <p:spPr>
          <a:xfrm>
            <a:off x="5463663" y="1573900"/>
            <a:ext cx="5157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전체 기간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6" name="Google Shape;816;p15"/>
          <p:cNvSpPr/>
          <p:nvPr/>
        </p:nvSpPr>
        <p:spPr>
          <a:xfrm>
            <a:off x="4558088" y="1573900"/>
            <a:ext cx="883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카테고리&gt;상위 &gt; 하위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7" name="Google Shape;817;p15"/>
          <p:cNvSpPr/>
          <p:nvPr/>
        </p:nvSpPr>
        <p:spPr>
          <a:xfrm>
            <a:off x="1669100" y="2117275"/>
            <a:ext cx="2115000" cy="6696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5"/>
          <p:cNvSpPr txBox="1"/>
          <p:nvPr/>
        </p:nvSpPr>
        <p:spPr>
          <a:xfrm>
            <a:off x="1714500" y="2174750"/>
            <a:ext cx="1372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카테고리 별 평점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9" name="Google Shape;819;p15"/>
          <p:cNvSpPr/>
          <p:nvPr/>
        </p:nvSpPr>
        <p:spPr>
          <a:xfrm>
            <a:off x="3248275" y="2327100"/>
            <a:ext cx="5157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전체 기간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0" name="Google Shape;820;p15"/>
          <p:cNvSpPr/>
          <p:nvPr/>
        </p:nvSpPr>
        <p:spPr>
          <a:xfrm>
            <a:off x="1762550" y="2459825"/>
            <a:ext cx="1928100" cy="282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카테고리별</a:t>
            </a:r>
            <a:endParaRPr b="1" i="0" sz="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평균 평점</a:t>
            </a:r>
            <a:endParaRPr b="1" i="0" sz="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1" name="Google Shape;821;p15"/>
          <p:cNvSpPr/>
          <p:nvPr/>
        </p:nvSpPr>
        <p:spPr>
          <a:xfrm>
            <a:off x="2342700" y="2327100"/>
            <a:ext cx="883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카테고리&gt;상위 &gt; 하위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2" name="Google Shape;822;p15"/>
          <p:cNvSpPr/>
          <p:nvPr/>
        </p:nvSpPr>
        <p:spPr>
          <a:xfrm>
            <a:off x="3841325" y="2117275"/>
            <a:ext cx="2196000" cy="6696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15"/>
          <p:cNvSpPr txBox="1"/>
          <p:nvPr/>
        </p:nvSpPr>
        <p:spPr>
          <a:xfrm>
            <a:off x="3880075" y="2174750"/>
            <a:ext cx="1372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카테고리 별 평점 기준 랭킹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4" name="Google Shape;824;p15"/>
          <p:cNvSpPr/>
          <p:nvPr/>
        </p:nvSpPr>
        <p:spPr>
          <a:xfrm>
            <a:off x="3969525" y="2459825"/>
            <a:ext cx="1928100" cy="282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카테고리 별 상위 5개</a:t>
            </a:r>
            <a:endParaRPr b="1" i="0" sz="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상품 리스트</a:t>
            </a:r>
            <a:endParaRPr b="1" i="0" sz="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5" name="Google Shape;825;p15"/>
          <p:cNvSpPr/>
          <p:nvPr/>
        </p:nvSpPr>
        <p:spPr>
          <a:xfrm>
            <a:off x="5463663" y="2327100"/>
            <a:ext cx="5157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전체 기간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6" name="Google Shape;826;p15"/>
          <p:cNvSpPr/>
          <p:nvPr/>
        </p:nvSpPr>
        <p:spPr>
          <a:xfrm>
            <a:off x="4558088" y="2327100"/>
            <a:ext cx="883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카테고리&gt;상위 &gt; 하위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7" name="Google Shape;827;p15"/>
          <p:cNvSpPr/>
          <p:nvPr/>
        </p:nvSpPr>
        <p:spPr>
          <a:xfrm>
            <a:off x="1669100" y="2843300"/>
            <a:ext cx="1626300" cy="8748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15"/>
          <p:cNvSpPr txBox="1"/>
          <p:nvPr/>
        </p:nvSpPr>
        <p:spPr>
          <a:xfrm>
            <a:off x="1714500" y="2900763"/>
            <a:ext cx="1372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카테고리 별 조회수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9" name="Google Shape;829;p15"/>
          <p:cNvSpPr/>
          <p:nvPr/>
        </p:nvSpPr>
        <p:spPr>
          <a:xfrm>
            <a:off x="2737850" y="3053113"/>
            <a:ext cx="5157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전체 기간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30" name="Google Shape;830;p15"/>
          <p:cNvSpPr/>
          <p:nvPr/>
        </p:nvSpPr>
        <p:spPr>
          <a:xfrm>
            <a:off x="1913450" y="3185857"/>
            <a:ext cx="1137600" cy="44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카테고리별</a:t>
            </a:r>
            <a:endParaRPr b="1" i="0" sz="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평균 조회수</a:t>
            </a:r>
            <a:endParaRPr b="1" i="0" sz="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31" name="Google Shape;831;p15"/>
          <p:cNvSpPr/>
          <p:nvPr/>
        </p:nvSpPr>
        <p:spPr>
          <a:xfrm>
            <a:off x="1838675" y="3053113"/>
            <a:ext cx="883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카테고리&gt;상위 &gt; 하위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32" name="Google Shape;832;p15"/>
          <p:cNvSpPr/>
          <p:nvPr/>
        </p:nvSpPr>
        <p:spPr>
          <a:xfrm>
            <a:off x="3359325" y="2843300"/>
            <a:ext cx="2678100" cy="8748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5"/>
          <p:cNvSpPr txBox="1"/>
          <p:nvPr/>
        </p:nvSpPr>
        <p:spPr>
          <a:xfrm>
            <a:off x="3359325" y="2900775"/>
            <a:ext cx="1460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카테고리 별 조회 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연령대 &amp; 성별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34" name="Google Shape;834;p15"/>
          <p:cNvSpPr/>
          <p:nvPr/>
        </p:nvSpPr>
        <p:spPr>
          <a:xfrm>
            <a:off x="5503188" y="2918825"/>
            <a:ext cx="5157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전체 기간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35" name="Google Shape;835;p15"/>
          <p:cNvSpPr/>
          <p:nvPr/>
        </p:nvSpPr>
        <p:spPr>
          <a:xfrm>
            <a:off x="4597613" y="2918825"/>
            <a:ext cx="883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카테고리&gt;상위 &gt; 하위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36" name="Google Shape;836;p15"/>
          <p:cNvSpPr/>
          <p:nvPr/>
        </p:nvSpPr>
        <p:spPr>
          <a:xfrm>
            <a:off x="1669100" y="3774525"/>
            <a:ext cx="1626300" cy="8748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5"/>
          <p:cNvSpPr txBox="1"/>
          <p:nvPr/>
        </p:nvSpPr>
        <p:spPr>
          <a:xfrm>
            <a:off x="1714500" y="3831988"/>
            <a:ext cx="1372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카테고리 별 구매수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38" name="Google Shape;838;p15"/>
          <p:cNvSpPr/>
          <p:nvPr/>
        </p:nvSpPr>
        <p:spPr>
          <a:xfrm>
            <a:off x="2737850" y="3984338"/>
            <a:ext cx="5157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전체 기간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39" name="Google Shape;839;p15"/>
          <p:cNvSpPr/>
          <p:nvPr/>
        </p:nvSpPr>
        <p:spPr>
          <a:xfrm>
            <a:off x="1913450" y="4117082"/>
            <a:ext cx="1137600" cy="44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카테고리별</a:t>
            </a:r>
            <a:endParaRPr b="1" i="0" sz="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평균 조회수</a:t>
            </a:r>
            <a:endParaRPr b="1" i="0" sz="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40" name="Google Shape;840;p15"/>
          <p:cNvSpPr/>
          <p:nvPr/>
        </p:nvSpPr>
        <p:spPr>
          <a:xfrm>
            <a:off x="1838675" y="3984338"/>
            <a:ext cx="883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카테고리&gt;상위 &gt; 하위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41" name="Google Shape;841;p15"/>
          <p:cNvSpPr/>
          <p:nvPr/>
        </p:nvSpPr>
        <p:spPr>
          <a:xfrm>
            <a:off x="3359325" y="3774525"/>
            <a:ext cx="2678100" cy="8748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15"/>
          <p:cNvSpPr txBox="1"/>
          <p:nvPr/>
        </p:nvSpPr>
        <p:spPr>
          <a:xfrm>
            <a:off x="3359325" y="3832000"/>
            <a:ext cx="1460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카테고리 별 구매 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연령대 &amp; 성별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43" name="Google Shape;843;p15"/>
          <p:cNvSpPr/>
          <p:nvPr/>
        </p:nvSpPr>
        <p:spPr>
          <a:xfrm>
            <a:off x="5503188" y="3850050"/>
            <a:ext cx="5157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전체 기간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44" name="Google Shape;844;p15"/>
          <p:cNvSpPr/>
          <p:nvPr/>
        </p:nvSpPr>
        <p:spPr>
          <a:xfrm>
            <a:off x="4597613" y="3850050"/>
            <a:ext cx="883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카테고리&gt;상위 &gt; 하위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45" name="Google Shape;845;p15"/>
          <p:cNvSpPr/>
          <p:nvPr/>
        </p:nvSpPr>
        <p:spPr>
          <a:xfrm>
            <a:off x="3481869" y="3120294"/>
            <a:ext cx="2424300" cy="55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2339" y="3199231"/>
            <a:ext cx="335684" cy="3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15"/>
          <p:cNvSpPr txBox="1"/>
          <p:nvPr/>
        </p:nvSpPr>
        <p:spPr>
          <a:xfrm>
            <a:off x="4947256" y="3144506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성별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848" name="Google Shape;848;p15"/>
          <p:cNvSpPr txBox="1"/>
          <p:nvPr/>
        </p:nvSpPr>
        <p:spPr>
          <a:xfrm>
            <a:off x="5539419" y="3187406"/>
            <a:ext cx="3669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■남자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849" name="Google Shape;849;p15"/>
          <p:cNvSpPr txBox="1"/>
          <p:nvPr/>
        </p:nvSpPr>
        <p:spPr>
          <a:xfrm>
            <a:off x="5583619" y="3276181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75%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850" name="Google Shape;850;p15"/>
          <p:cNvSpPr txBox="1"/>
          <p:nvPr/>
        </p:nvSpPr>
        <p:spPr>
          <a:xfrm>
            <a:off x="5539419" y="3372706"/>
            <a:ext cx="3669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□여자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851" name="Google Shape;851;p15"/>
          <p:cNvSpPr txBox="1"/>
          <p:nvPr/>
        </p:nvSpPr>
        <p:spPr>
          <a:xfrm>
            <a:off x="5583619" y="3461481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25%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cxnSp>
        <p:nvCxnSpPr>
          <p:cNvPr id="852" name="Google Shape;852;p15"/>
          <p:cNvCxnSpPr/>
          <p:nvPr/>
        </p:nvCxnSpPr>
        <p:spPr>
          <a:xfrm>
            <a:off x="4924231" y="3165356"/>
            <a:ext cx="0" cy="4104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53" name="Google Shape;853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83781" y="3264556"/>
            <a:ext cx="636724" cy="2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15"/>
          <p:cNvSpPr txBox="1"/>
          <p:nvPr/>
        </p:nvSpPr>
        <p:spPr>
          <a:xfrm>
            <a:off x="3530831" y="3585106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10대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855" name="Google Shape;855;p15"/>
          <p:cNvSpPr txBox="1"/>
          <p:nvPr/>
        </p:nvSpPr>
        <p:spPr>
          <a:xfrm>
            <a:off x="3689981" y="3585106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20대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856" name="Google Shape;856;p15"/>
          <p:cNvSpPr txBox="1"/>
          <p:nvPr/>
        </p:nvSpPr>
        <p:spPr>
          <a:xfrm>
            <a:off x="3851831" y="3584456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30대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857" name="Google Shape;857;p15"/>
          <p:cNvSpPr txBox="1"/>
          <p:nvPr/>
        </p:nvSpPr>
        <p:spPr>
          <a:xfrm>
            <a:off x="4001106" y="3585106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40대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858" name="Google Shape;858;p15"/>
          <p:cNvPicPr preferRelativeResize="0"/>
          <p:nvPr/>
        </p:nvPicPr>
        <p:blipFill rotWithShape="1">
          <a:blip r:embed="rId8">
            <a:alphaModFix/>
          </a:blip>
          <a:srcRect b="0" l="50595" r="0" t="0"/>
          <a:stretch/>
        </p:blipFill>
        <p:spPr>
          <a:xfrm>
            <a:off x="4220801" y="3264556"/>
            <a:ext cx="314575" cy="2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15"/>
          <p:cNvSpPr txBox="1"/>
          <p:nvPr/>
        </p:nvSpPr>
        <p:spPr>
          <a:xfrm>
            <a:off x="4159406" y="3585106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50대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860" name="Google Shape;860;p15"/>
          <p:cNvSpPr txBox="1"/>
          <p:nvPr/>
        </p:nvSpPr>
        <p:spPr>
          <a:xfrm>
            <a:off x="4296131" y="3585106"/>
            <a:ext cx="3600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60대 이상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861" name="Google Shape;861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87005" y="3131413"/>
            <a:ext cx="89574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15"/>
          <p:cNvSpPr/>
          <p:nvPr/>
        </p:nvSpPr>
        <p:spPr>
          <a:xfrm>
            <a:off x="3481869" y="4031494"/>
            <a:ext cx="2424300" cy="55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3" name="Google Shape;863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2339" y="4110431"/>
            <a:ext cx="335684" cy="3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15"/>
          <p:cNvSpPr txBox="1"/>
          <p:nvPr/>
        </p:nvSpPr>
        <p:spPr>
          <a:xfrm>
            <a:off x="4947256" y="4055706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성별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865" name="Google Shape;865;p15"/>
          <p:cNvSpPr txBox="1"/>
          <p:nvPr/>
        </p:nvSpPr>
        <p:spPr>
          <a:xfrm>
            <a:off x="5539419" y="4098606"/>
            <a:ext cx="3669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■남자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866" name="Google Shape;866;p15"/>
          <p:cNvSpPr txBox="1"/>
          <p:nvPr/>
        </p:nvSpPr>
        <p:spPr>
          <a:xfrm>
            <a:off x="5583619" y="4187381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75%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867" name="Google Shape;867;p15"/>
          <p:cNvSpPr txBox="1"/>
          <p:nvPr/>
        </p:nvSpPr>
        <p:spPr>
          <a:xfrm>
            <a:off x="5539419" y="4283906"/>
            <a:ext cx="3669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□여자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868" name="Google Shape;868;p15"/>
          <p:cNvSpPr txBox="1"/>
          <p:nvPr/>
        </p:nvSpPr>
        <p:spPr>
          <a:xfrm>
            <a:off x="5583619" y="4372681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25%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cxnSp>
        <p:nvCxnSpPr>
          <p:cNvPr id="869" name="Google Shape;869;p15"/>
          <p:cNvCxnSpPr/>
          <p:nvPr/>
        </p:nvCxnSpPr>
        <p:spPr>
          <a:xfrm>
            <a:off x="4924231" y="4076556"/>
            <a:ext cx="0" cy="4104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70" name="Google Shape;87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83781" y="4175756"/>
            <a:ext cx="636724" cy="2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15"/>
          <p:cNvSpPr txBox="1"/>
          <p:nvPr/>
        </p:nvSpPr>
        <p:spPr>
          <a:xfrm>
            <a:off x="3530831" y="4496306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10대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872" name="Google Shape;872;p15"/>
          <p:cNvSpPr txBox="1"/>
          <p:nvPr/>
        </p:nvSpPr>
        <p:spPr>
          <a:xfrm>
            <a:off x="3689981" y="4496306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20대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873" name="Google Shape;873;p15"/>
          <p:cNvSpPr txBox="1"/>
          <p:nvPr/>
        </p:nvSpPr>
        <p:spPr>
          <a:xfrm>
            <a:off x="3851831" y="4495656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30대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874" name="Google Shape;874;p15"/>
          <p:cNvSpPr txBox="1"/>
          <p:nvPr/>
        </p:nvSpPr>
        <p:spPr>
          <a:xfrm>
            <a:off x="4001106" y="4496306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40대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875" name="Google Shape;875;p15"/>
          <p:cNvPicPr preferRelativeResize="0"/>
          <p:nvPr/>
        </p:nvPicPr>
        <p:blipFill rotWithShape="1">
          <a:blip r:embed="rId8">
            <a:alphaModFix/>
          </a:blip>
          <a:srcRect b="0" l="50595" r="0" t="0"/>
          <a:stretch/>
        </p:blipFill>
        <p:spPr>
          <a:xfrm>
            <a:off x="4220801" y="4175756"/>
            <a:ext cx="314575" cy="2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15"/>
          <p:cNvSpPr txBox="1"/>
          <p:nvPr/>
        </p:nvSpPr>
        <p:spPr>
          <a:xfrm>
            <a:off x="4159406" y="4496306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50대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877" name="Google Shape;877;p15"/>
          <p:cNvSpPr txBox="1"/>
          <p:nvPr/>
        </p:nvSpPr>
        <p:spPr>
          <a:xfrm>
            <a:off x="4296131" y="4496306"/>
            <a:ext cx="3600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60대 이상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878" name="Google Shape;878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87005" y="4042613"/>
            <a:ext cx="89574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15"/>
          <p:cNvSpPr/>
          <p:nvPr/>
        </p:nvSpPr>
        <p:spPr>
          <a:xfrm>
            <a:off x="1506925" y="1280463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5"/>
          <p:cNvSpPr/>
          <p:nvPr/>
        </p:nvSpPr>
        <p:spPr>
          <a:xfrm>
            <a:off x="1506925" y="2061875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15"/>
          <p:cNvSpPr/>
          <p:nvPr/>
        </p:nvSpPr>
        <p:spPr>
          <a:xfrm>
            <a:off x="1506925" y="2708375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15"/>
          <p:cNvSpPr/>
          <p:nvPr/>
        </p:nvSpPr>
        <p:spPr>
          <a:xfrm>
            <a:off x="1506925" y="3690575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7" name="Google Shape;887;p16"/>
          <p:cNvGraphicFramePr/>
          <p:nvPr/>
        </p:nvGraphicFramePr>
        <p:xfrm>
          <a:off x="6571738" y="33782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{E986DAD8-D48A-42B9-B455-CC45024CE73C}</a:tableStyleId>
              </a:tblPr>
              <a:tblGrid>
                <a:gridCol w="382900"/>
                <a:gridCol w="2189350"/>
              </a:tblGrid>
              <a:tr h="211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5263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Summ</a:t>
                      </a:r>
                      <a:r>
                        <a:rPr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</a:t>
                      </a:r>
                      <a:r>
                        <a:rPr b="1"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ry.</a:t>
                      </a:r>
                      <a:endParaRPr b="1" sz="900" u="none" cap="none" strike="noStrike">
                        <a:solidFill>
                          <a:srgbClr val="4E526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740175">
                <a:tc gridSpan="2">
                  <a:txBody>
                    <a:bodyPr/>
                    <a:lstStyle/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#01 - </a:t>
                      </a: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카테고리 조회 기준 상품 랭킹</a:t>
                      </a:r>
                      <a:endParaRPr sz="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#02 - 카테고리 별 구매 후기</a:t>
                      </a:r>
                      <a:endParaRPr sz="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1</a:t>
                      </a:r>
                      <a:endParaRPr sz="850" u="none" cap="none" strike="noStrike">
                        <a:solidFill>
                          <a:srgbClr val="00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좌측 : 카테고리별 ‘조회’ 기준 상위 5개 상품 리스트 나열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우측 : 카테고리별 ‘구매’ 기준 상위 5개 상품 리스트 나열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- 카테고리 상위&gt;하위 까지 설정 가능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기간은 전체 기간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</a:t>
                      </a:r>
                      <a:endParaRPr sz="850" u="none" cap="none" strike="noStrike">
                        <a:solidFill>
                          <a:srgbClr val="00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상품 단위로 수집된 구매후기(사이즈 / 밝기 / 색감 / 두께감)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각각의 항목별로 3단계로 나뉘어져 1, 0, -1로 점수를 계산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평균을 계산할 때는 구매수로 가중치 두어 평균 계산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방사형 그래프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- 카테고리 상위 까지만 설정 가능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기간은 전체기간, 월별로 화면 제공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88" name="Google Shape;888;p16"/>
          <p:cNvSpPr txBox="1"/>
          <p:nvPr/>
        </p:nvSpPr>
        <p:spPr>
          <a:xfrm>
            <a:off x="11780252" y="106980"/>
            <a:ext cx="2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ko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9" name="Google Shape;889;p16"/>
          <p:cNvSpPr/>
          <p:nvPr/>
        </p:nvSpPr>
        <p:spPr>
          <a:xfrm>
            <a:off x="-11075" y="-11075"/>
            <a:ext cx="9155100" cy="348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16"/>
          <p:cNvSpPr txBox="1"/>
          <p:nvPr/>
        </p:nvSpPr>
        <p:spPr>
          <a:xfrm>
            <a:off x="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Page Title.	상품 성과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91" name="Google Shape;891;p16"/>
          <p:cNvSpPr txBox="1"/>
          <p:nvPr/>
        </p:nvSpPr>
        <p:spPr>
          <a:xfrm>
            <a:off x="341655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Group Title.	상품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92" name="Google Shape;892;p16"/>
          <p:cNvSpPr txBox="1"/>
          <p:nvPr/>
        </p:nvSpPr>
        <p:spPr>
          <a:xfrm>
            <a:off x="657175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Description.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893" name="Google Shape;893;p16"/>
          <p:cNvCxnSpPr/>
          <p:nvPr/>
        </p:nvCxnSpPr>
        <p:spPr>
          <a:xfrm>
            <a:off x="6571750" y="337675"/>
            <a:ext cx="0" cy="414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4" name="Google Shape;894;p16"/>
          <p:cNvSpPr/>
          <p:nvPr/>
        </p:nvSpPr>
        <p:spPr>
          <a:xfrm>
            <a:off x="145650" y="473225"/>
            <a:ext cx="6257700" cy="4529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95" name="Google Shape;895;p16"/>
          <p:cNvSpPr/>
          <p:nvPr/>
        </p:nvSpPr>
        <p:spPr>
          <a:xfrm>
            <a:off x="146925" y="473225"/>
            <a:ext cx="1319100" cy="4529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16"/>
          <p:cNvSpPr/>
          <p:nvPr/>
        </p:nvSpPr>
        <p:spPr>
          <a:xfrm>
            <a:off x="146925" y="473300"/>
            <a:ext cx="6257700" cy="34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16"/>
          <p:cNvSpPr/>
          <p:nvPr/>
        </p:nvSpPr>
        <p:spPr>
          <a:xfrm>
            <a:off x="204225" y="957675"/>
            <a:ext cx="1204500" cy="5016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사용자 프로필</a:t>
            </a:r>
            <a:endParaRPr b="0" i="0" sz="9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98" name="Google Shape;89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825" y="535050"/>
            <a:ext cx="1022751" cy="204751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6"/>
          <p:cNvSpPr txBox="1"/>
          <p:nvPr/>
        </p:nvSpPr>
        <p:spPr>
          <a:xfrm>
            <a:off x="1181925" y="467225"/>
            <a:ext cx="12006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INSIGHTS</a:t>
            </a:r>
            <a:endParaRPr b="0" i="0" sz="1600" u="none" cap="none" strike="noStrike">
              <a:solidFill>
                <a:srgbClr val="FFFFF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900" name="Google Shape;90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575" y="1163200"/>
            <a:ext cx="90550" cy="905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901" name="Google Shape;90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9525" y="1163475"/>
            <a:ext cx="90001" cy="9000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02" name="Google Shape;902;p16"/>
          <p:cNvSpPr/>
          <p:nvPr/>
        </p:nvSpPr>
        <p:spPr>
          <a:xfrm>
            <a:off x="204225" y="1564775"/>
            <a:ext cx="1204500" cy="23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브랜드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03" name="Google Shape;903;p16"/>
          <p:cNvSpPr/>
          <p:nvPr/>
        </p:nvSpPr>
        <p:spPr>
          <a:xfrm>
            <a:off x="204225" y="184462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메인 리포트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04" name="Google Shape;904;p16"/>
          <p:cNvSpPr/>
          <p:nvPr/>
        </p:nvSpPr>
        <p:spPr>
          <a:xfrm>
            <a:off x="204225" y="200537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리뷰량 분석 	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05" name="Google Shape;905;p16"/>
          <p:cNvSpPr/>
          <p:nvPr/>
        </p:nvSpPr>
        <p:spPr>
          <a:xfrm>
            <a:off x="204225" y="216612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 감정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06" name="Google Shape;906;p16"/>
          <p:cNvSpPr/>
          <p:nvPr/>
        </p:nvSpPr>
        <p:spPr>
          <a:xfrm>
            <a:off x="204225" y="232687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 토픽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07" name="Google Shape;907;p16"/>
          <p:cNvSpPr/>
          <p:nvPr/>
        </p:nvSpPr>
        <p:spPr>
          <a:xfrm>
            <a:off x="204225" y="2571750"/>
            <a:ext cx="1204500" cy="23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상품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08" name="Google Shape;908;p16"/>
          <p:cNvSpPr/>
          <p:nvPr/>
        </p:nvSpPr>
        <p:spPr>
          <a:xfrm>
            <a:off x="204225" y="2851600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상품 성과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09" name="Google Shape;909;p16"/>
          <p:cNvSpPr/>
          <p:nvPr/>
        </p:nvSpPr>
        <p:spPr>
          <a:xfrm>
            <a:off x="204225" y="3012350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상품 상세 페이지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10" name="Google Shape;910;p16"/>
          <p:cNvSpPr txBox="1"/>
          <p:nvPr/>
        </p:nvSpPr>
        <p:spPr>
          <a:xfrm>
            <a:off x="146925" y="4593450"/>
            <a:ext cx="1261800" cy="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무신사 홈페이지 이동하기</a:t>
            </a:r>
            <a:endParaRPr b="0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11" name="Google Shape;911;p16"/>
          <p:cNvSpPr txBox="1"/>
          <p:nvPr/>
        </p:nvSpPr>
        <p:spPr>
          <a:xfrm>
            <a:off x="146925" y="4745550"/>
            <a:ext cx="1261800" cy="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서비스 문의하기</a:t>
            </a:r>
            <a:endParaRPr b="0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912" name="Google Shape;91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9525" y="4599050"/>
            <a:ext cx="79375" cy="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7725" y="4751163"/>
            <a:ext cx="79375" cy="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16"/>
          <p:cNvSpPr/>
          <p:nvPr/>
        </p:nvSpPr>
        <p:spPr>
          <a:xfrm>
            <a:off x="1466025" y="822200"/>
            <a:ext cx="4938600" cy="23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6"/>
          <p:cNvSpPr/>
          <p:nvPr/>
        </p:nvSpPr>
        <p:spPr>
          <a:xfrm>
            <a:off x="1691325" y="3760938"/>
            <a:ext cx="4283100" cy="1063200"/>
          </a:xfrm>
          <a:prstGeom prst="roundRect">
            <a:avLst>
              <a:gd fmla="val 8002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분석 결과는 만족스러우셧나요?</a:t>
            </a:r>
            <a:endParaRPr b="0" i="0" sz="9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☆</a:t>
            </a:r>
            <a:r>
              <a:rPr b="0" i="0" lang="ko" sz="9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☆☆☆☆</a:t>
            </a:r>
            <a:endParaRPr b="0" i="0" sz="9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16" name="Google Shape;916;p16"/>
          <p:cNvSpPr/>
          <p:nvPr/>
        </p:nvSpPr>
        <p:spPr>
          <a:xfrm>
            <a:off x="2047250" y="4418013"/>
            <a:ext cx="3078600" cy="204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회원님의 소중한 의견은 인사이트를 만드는데 큰 도움이 됩니다.</a:t>
            </a:r>
            <a:endParaRPr b="0" i="0" sz="8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17" name="Google Shape;917;p16"/>
          <p:cNvSpPr/>
          <p:nvPr/>
        </p:nvSpPr>
        <p:spPr>
          <a:xfrm>
            <a:off x="5183650" y="4418013"/>
            <a:ext cx="441900" cy="2049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제출</a:t>
            </a:r>
            <a:endParaRPr b="0" i="0" sz="8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18" name="Google Shape;918;p16"/>
          <p:cNvSpPr txBox="1"/>
          <p:nvPr/>
        </p:nvSpPr>
        <p:spPr>
          <a:xfrm>
            <a:off x="1598075" y="822200"/>
            <a:ext cx="1176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sng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카테고리 &gt; 상위 &gt; 하위</a:t>
            </a:r>
            <a:endParaRPr b="0" i="0" sz="700" u="sng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19" name="Google Shape;919;p16"/>
          <p:cNvSpPr/>
          <p:nvPr/>
        </p:nvSpPr>
        <p:spPr>
          <a:xfrm>
            <a:off x="1669100" y="1163475"/>
            <a:ext cx="2115000" cy="6696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16"/>
          <p:cNvSpPr txBox="1"/>
          <p:nvPr/>
        </p:nvSpPr>
        <p:spPr>
          <a:xfrm>
            <a:off x="1714500" y="1220950"/>
            <a:ext cx="1372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카테고리 조회 기준 랭킹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21" name="Google Shape;921;p16"/>
          <p:cNvSpPr/>
          <p:nvPr/>
        </p:nvSpPr>
        <p:spPr>
          <a:xfrm>
            <a:off x="3248275" y="1373300"/>
            <a:ext cx="5157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전체 기간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22" name="Google Shape;922;p16"/>
          <p:cNvSpPr/>
          <p:nvPr/>
        </p:nvSpPr>
        <p:spPr>
          <a:xfrm>
            <a:off x="1762600" y="1506025"/>
            <a:ext cx="1928100" cy="282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카테고리 별 상위 5개 상품 리스트</a:t>
            </a:r>
            <a:endParaRPr b="1" i="0" sz="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23" name="Google Shape;923;p16"/>
          <p:cNvSpPr/>
          <p:nvPr/>
        </p:nvSpPr>
        <p:spPr>
          <a:xfrm>
            <a:off x="2342700" y="1373300"/>
            <a:ext cx="883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카테고리&gt;상위 &gt; 하위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24" name="Google Shape;924;p16"/>
          <p:cNvSpPr/>
          <p:nvPr/>
        </p:nvSpPr>
        <p:spPr>
          <a:xfrm>
            <a:off x="3841325" y="1163475"/>
            <a:ext cx="2196000" cy="6696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16"/>
          <p:cNvSpPr txBox="1"/>
          <p:nvPr/>
        </p:nvSpPr>
        <p:spPr>
          <a:xfrm>
            <a:off x="3880075" y="1220950"/>
            <a:ext cx="1372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카테고리 별 구매 기준 랭킹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26" name="Google Shape;926;p16"/>
          <p:cNvSpPr/>
          <p:nvPr/>
        </p:nvSpPr>
        <p:spPr>
          <a:xfrm>
            <a:off x="3945000" y="1506025"/>
            <a:ext cx="1977300" cy="282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카테고리 별 상위 5개</a:t>
            </a:r>
            <a:endParaRPr b="1" i="0" sz="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상품 리스트</a:t>
            </a:r>
            <a:endParaRPr b="1" i="0" sz="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27" name="Google Shape;927;p16"/>
          <p:cNvSpPr/>
          <p:nvPr/>
        </p:nvSpPr>
        <p:spPr>
          <a:xfrm>
            <a:off x="5463663" y="1373300"/>
            <a:ext cx="5157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전체 기간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28" name="Google Shape;928;p16"/>
          <p:cNvSpPr/>
          <p:nvPr/>
        </p:nvSpPr>
        <p:spPr>
          <a:xfrm>
            <a:off x="4558088" y="1373300"/>
            <a:ext cx="883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카테고리&gt;상위 &gt; 하위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29" name="Google Shape;929;p16"/>
          <p:cNvSpPr/>
          <p:nvPr/>
        </p:nvSpPr>
        <p:spPr>
          <a:xfrm>
            <a:off x="1653860" y="1973187"/>
            <a:ext cx="4368300" cy="157572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16"/>
          <p:cNvSpPr txBox="1"/>
          <p:nvPr/>
        </p:nvSpPr>
        <p:spPr>
          <a:xfrm>
            <a:off x="1762867" y="1958710"/>
            <a:ext cx="2835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카테고리 별 구매 후기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31" name="Google Shape;931;p16"/>
          <p:cNvSpPr/>
          <p:nvPr/>
        </p:nvSpPr>
        <p:spPr>
          <a:xfrm>
            <a:off x="5406600" y="2028000"/>
            <a:ext cx="5157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월별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32" name="Google Shape;932;p16"/>
          <p:cNvSpPr/>
          <p:nvPr/>
        </p:nvSpPr>
        <p:spPr>
          <a:xfrm>
            <a:off x="4501025" y="2028000"/>
            <a:ext cx="883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리뷰태그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33" name="Google Shape;933;p16"/>
          <p:cNvSpPr/>
          <p:nvPr/>
        </p:nvSpPr>
        <p:spPr>
          <a:xfrm>
            <a:off x="1506925" y="1072163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16"/>
          <p:cNvSpPr/>
          <p:nvPr/>
        </p:nvSpPr>
        <p:spPr>
          <a:xfrm>
            <a:off x="1506925" y="1893300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6"/>
          <p:cNvSpPr/>
          <p:nvPr/>
        </p:nvSpPr>
        <p:spPr>
          <a:xfrm>
            <a:off x="1850075" y="2438400"/>
            <a:ext cx="3905250" cy="1000124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16"/>
          <p:cNvSpPr txBox="1"/>
          <p:nvPr/>
        </p:nvSpPr>
        <p:spPr>
          <a:xfrm>
            <a:off x="3488530" y="2682700"/>
            <a:ext cx="587375" cy="182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보통이에요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16"/>
          <p:cNvCxnSpPr/>
          <p:nvPr/>
        </p:nvCxnSpPr>
        <p:spPr>
          <a:xfrm>
            <a:off x="2194718" y="3007495"/>
            <a:ext cx="3246438" cy="7937"/>
          </a:xfrm>
          <a:prstGeom prst="straightConnector1">
            <a:avLst/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938" name="Google Shape;938;p16"/>
          <p:cNvSpPr/>
          <p:nvPr/>
        </p:nvSpPr>
        <p:spPr>
          <a:xfrm>
            <a:off x="4572000" y="2957050"/>
            <a:ext cx="261937" cy="119061"/>
          </a:xfrm>
          <a:prstGeom prst="flowChartAlternateProcess">
            <a:avLst/>
          </a:prstGeom>
          <a:solidFill>
            <a:srgbClr val="A6A6A6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9" name="Google Shape;939;p16"/>
          <p:cNvCxnSpPr/>
          <p:nvPr/>
        </p:nvCxnSpPr>
        <p:spPr>
          <a:xfrm rot="5400000">
            <a:off x="3644815" y="3018259"/>
            <a:ext cx="282744" cy="7937"/>
          </a:xfrm>
          <a:prstGeom prst="straightConnector1">
            <a:avLst/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940" name="Google Shape;940;p16"/>
          <p:cNvSpPr/>
          <p:nvPr/>
        </p:nvSpPr>
        <p:spPr>
          <a:xfrm>
            <a:off x="3320900" y="892550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1개월 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41" name="Google Shape;941;p16"/>
          <p:cNvSpPr txBox="1"/>
          <p:nvPr/>
        </p:nvSpPr>
        <p:spPr>
          <a:xfrm>
            <a:off x="1926429" y="2507710"/>
            <a:ext cx="587375" cy="185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사이즈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16"/>
          <p:cNvSpPr txBox="1"/>
          <p:nvPr/>
        </p:nvSpPr>
        <p:spPr>
          <a:xfrm>
            <a:off x="5125242" y="2682700"/>
            <a:ext cx="587375" cy="182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커요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16"/>
          <p:cNvSpPr txBox="1"/>
          <p:nvPr/>
        </p:nvSpPr>
        <p:spPr>
          <a:xfrm>
            <a:off x="1934366" y="2732835"/>
            <a:ext cx="587375" cy="179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작아요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8" name="Google Shape;948;p17"/>
          <p:cNvGraphicFramePr/>
          <p:nvPr/>
        </p:nvGraphicFramePr>
        <p:xfrm>
          <a:off x="6571738" y="33782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{E986DAD8-D48A-42B9-B455-CC45024CE73C}</a:tableStyleId>
              </a:tblPr>
              <a:tblGrid>
                <a:gridCol w="382900"/>
                <a:gridCol w="2189350"/>
              </a:tblGrid>
              <a:tr h="211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5263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Summ</a:t>
                      </a:r>
                      <a:r>
                        <a:rPr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</a:t>
                      </a:r>
                      <a:r>
                        <a:rPr b="1"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ry.</a:t>
                      </a:r>
                      <a:endParaRPr b="1" sz="900" u="none" cap="none" strike="noStrike">
                        <a:solidFill>
                          <a:srgbClr val="4E526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740175">
                <a:tc gridSpan="2">
                  <a:txBody>
                    <a:bodyPr/>
                    <a:lstStyle/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#01 - </a:t>
                      </a: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상품 정보</a:t>
                      </a:r>
                      <a:endParaRPr sz="14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#02 - </a:t>
                      </a: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상품 조회수, 연령 및 성별</a:t>
                      </a:r>
                      <a:endParaRPr sz="14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#03 - </a:t>
                      </a: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상품 구매수 , 연령 및 성별</a:t>
                      </a:r>
                      <a:endParaRPr sz="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1</a:t>
                      </a:r>
                      <a:endParaRPr sz="850" u="none" cap="none" strike="noStrike">
                        <a:solidFill>
                          <a:srgbClr val="00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상품에 대한 기본적인 정보 나열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좌측 : 1개 상품의 조회 수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우측 : 1개 상품의 평균 연령대 및 성별 그래프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기간은 전체 기간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3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좌측 : 1개 상품의 구매 수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우측 : 1개 상품의 평균 연령대 및 성별 그래프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기간은 전체 기간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49" name="Google Shape;949;p17"/>
          <p:cNvSpPr txBox="1"/>
          <p:nvPr/>
        </p:nvSpPr>
        <p:spPr>
          <a:xfrm>
            <a:off x="11780252" y="106980"/>
            <a:ext cx="2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ko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0" name="Google Shape;950;p17"/>
          <p:cNvSpPr/>
          <p:nvPr/>
        </p:nvSpPr>
        <p:spPr>
          <a:xfrm>
            <a:off x="-11075" y="-11075"/>
            <a:ext cx="9155100" cy="348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17"/>
          <p:cNvSpPr txBox="1"/>
          <p:nvPr/>
        </p:nvSpPr>
        <p:spPr>
          <a:xfrm>
            <a:off x="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Page Title.	사용자_마이 페이지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52" name="Google Shape;952;p17"/>
          <p:cNvSpPr txBox="1"/>
          <p:nvPr/>
        </p:nvSpPr>
        <p:spPr>
          <a:xfrm>
            <a:off x="341655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Group Title.	Main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53" name="Google Shape;953;p17"/>
          <p:cNvSpPr txBox="1"/>
          <p:nvPr/>
        </p:nvSpPr>
        <p:spPr>
          <a:xfrm>
            <a:off x="657175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Description.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954" name="Google Shape;954;p17"/>
          <p:cNvCxnSpPr/>
          <p:nvPr/>
        </p:nvCxnSpPr>
        <p:spPr>
          <a:xfrm>
            <a:off x="6571750" y="337675"/>
            <a:ext cx="0" cy="414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5" name="Google Shape;955;p17"/>
          <p:cNvSpPr/>
          <p:nvPr/>
        </p:nvSpPr>
        <p:spPr>
          <a:xfrm>
            <a:off x="146925" y="552850"/>
            <a:ext cx="6257700" cy="4529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56" name="Google Shape;956;p17"/>
          <p:cNvSpPr/>
          <p:nvPr/>
        </p:nvSpPr>
        <p:spPr>
          <a:xfrm>
            <a:off x="146925" y="473225"/>
            <a:ext cx="1319100" cy="4529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17"/>
          <p:cNvSpPr/>
          <p:nvPr/>
        </p:nvSpPr>
        <p:spPr>
          <a:xfrm>
            <a:off x="146925" y="473300"/>
            <a:ext cx="6257700" cy="34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17"/>
          <p:cNvSpPr/>
          <p:nvPr/>
        </p:nvSpPr>
        <p:spPr>
          <a:xfrm>
            <a:off x="204225" y="957675"/>
            <a:ext cx="1204500" cy="5016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사용자 프로필</a:t>
            </a:r>
            <a:endParaRPr b="0" i="0" sz="9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959" name="Google Shape;95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825" y="535050"/>
            <a:ext cx="1022751" cy="204751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7"/>
          <p:cNvSpPr txBox="1"/>
          <p:nvPr/>
        </p:nvSpPr>
        <p:spPr>
          <a:xfrm>
            <a:off x="1181925" y="467225"/>
            <a:ext cx="12006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INSIGHTS</a:t>
            </a:r>
            <a:endParaRPr b="0" i="0" sz="1600" u="none" cap="none" strike="noStrike">
              <a:solidFill>
                <a:srgbClr val="FFFFF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961" name="Google Shape;96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575" y="1163200"/>
            <a:ext cx="90550" cy="905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962" name="Google Shape;96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9525" y="1163475"/>
            <a:ext cx="90001" cy="9000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63" name="Google Shape;963;p17"/>
          <p:cNvSpPr/>
          <p:nvPr/>
        </p:nvSpPr>
        <p:spPr>
          <a:xfrm>
            <a:off x="204225" y="1564775"/>
            <a:ext cx="1204500" cy="23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브랜드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64" name="Google Shape;964;p17"/>
          <p:cNvSpPr/>
          <p:nvPr/>
        </p:nvSpPr>
        <p:spPr>
          <a:xfrm>
            <a:off x="204225" y="184462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메인 리포트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65" name="Google Shape;965;p17"/>
          <p:cNvSpPr/>
          <p:nvPr/>
        </p:nvSpPr>
        <p:spPr>
          <a:xfrm>
            <a:off x="204225" y="200537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리뷰량 분석 	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66" name="Google Shape;966;p17"/>
          <p:cNvSpPr/>
          <p:nvPr/>
        </p:nvSpPr>
        <p:spPr>
          <a:xfrm>
            <a:off x="204225" y="216612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 감정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67" name="Google Shape;967;p17"/>
          <p:cNvSpPr/>
          <p:nvPr/>
        </p:nvSpPr>
        <p:spPr>
          <a:xfrm>
            <a:off x="204225" y="232687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 토픽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68" name="Google Shape;968;p17"/>
          <p:cNvSpPr/>
          <p:nvPr/>
        </p:nvSpPr>
        <p:spPr>
          <a:xfrm>
            <a:off x="204225" y="2571750"/>
            <a:ext cx="1204500" cy="23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상품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69" name="Google Shape;969;p17"/>
          <p:cNvSpPr/>
          <p:nvPr/>
        </p:nvSpPr>
        <p:spPr>
          <a:xfrm>
            <a:off x="204225" y="2851600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상품 성과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70" name="Google Shape;970;p17"/>
          <p:cNvSpPr/>
          <p:nvPr/>
        </p:nvSpPr>
        <p:spPr>
          <a:xfrm>
            <a:off x="204225" y="3012350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상품 상세 페이지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71" name="Google Shape;971;p17"/>
          <p:cNvSpPr/>
          <p:nvPr/>
        </p:nvSpPr>
        <p:spPr>
          <a:xfrm>
            <a:off x="1466025" y="822200"/>
            <a:ext cx="4938600" cy="23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17"/>
          <p:cNvSpPr txBox="1"/>
          <p:nvPr/>
        </p:nvSpPr>
        <p:spPr>
          <a:xfrm>
            <a:off x="1598075" y="1136475"/>
            <a:ext cx="12915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상세 페이지</a:t>
            </a:r>
            <a:endParaRPr b="1" i="0" sz="9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73" name="Google Shape;973;p17"/>
          <p:cNvSpPr txBox="1"/>
          <p:nvPr/>
        </p:nvSpPr>
        <p:spPr>
          <a:xfrm>
            <a:off x="1658550" y="1364050"/>
            <a:ext cx="3710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2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상품 상위 카테고리 &gt; 하위 카테고리</a:t>
            </a:r>
            <a:endParaRPr b="0" i="0" sz="800" u="none" cap="none" strike="noStrike">
              <a:solidFill>
                <a:schemeClr val="dk2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974" name="Google Shape;974;p17"/>
          <p:cNvSpPr txBox="1"/>
          <p:nvPr/>
        </p:nvSpPr>
        <p:spPr>
          <a:xfrm>
            <a:off x="146925" y="4593450"/>
            <a:ext cx="1261800" cy="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무신사 홈페이지 이동하기</a:t>
            </a:r>
            <a:endParaRPr b="0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75" name="Google Shape;975;p17"/>
          <p:cNvSpPr txBox="1"/>
          <p:nvPr/>
        </p:nvSpPr>
        <p:spPr>
          <a:xfrm>
            <a:off x="146925" y="4745550"/>
            <a:ext cx="1261800" cy="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서비스 문의하기</a:t>
            </a:r>
            <a:endParaRPr b="0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976" name="Google Shape;97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9525" y="4599050"/>
            <a:ext cx="79375" cy="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7725" y="4751163"/>
            <a:ext cx="79375" cy="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82275" y="1639329"/>
            <a:ext cx="984700" cy="1181613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17"/>
          <p:cNvSpPr txBox="1"/>
          <p:nvPr/>
        </p:nvSpPr>
        <p:spPr>
          <a:xfrm>
            <a:off x="2766975" y="1727675"/>
            <a:ext cx="890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상품명</a:t>
            </a:r>
            <a:endParaRPr b="1" i="0" sz="9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80" name="Google Shape;980;p17"/>
          <p:cNvSpPr txBox="1"/>
          <p:nvPr/>
        </p:nvSpPr>
        <p:spPr>
          <a:xfrm>
            <a:off x="2766975" y="1895400"/>
            <a:ext cx="1058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좋아요 수</a:t>
            </a:r>
            <a:endParaRPr b="1" i="0" sz="9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81" name="Google Shape;981;p17"/>
          <p:cNvSpPr txBox="1"/>
          <p:nvPr/>
        </p:nvSpPr>
        <p:spPr>
          <a:xfrm>
            <a:off x="2766975" y="2063125"/>
            <a:ext cx="1058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평점</a:t>
            </a:r>
            <a:endParaRPr b="1" i="0" sz="9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82" name="Google Shape;982;p17"/>
          <p:cNvSpPr txBox="1"/>
          <p:nvPr/>
        </p:nvSpPr>
        <p:spPr>
          <a:xfrm>
            <a:off x="2766975" y="2230850"/>
            <a:ext cx="1058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출고 정보</a:t>
            </a:r>
            <a:endParaRPr b="1" i="0" sz="9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83" name="Google Shape;983;p17"/>
          <p:cNvSpPr txBox="1"/>
          <p:nvPr/>
        </p:nvSpPr>
        <p:spPr>
          <a:xfrm>
            <a:off x="2766975" y="2398575"/>
            <a:ext cx="1058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가격</a:t>
            </a:r>
            <a:endParaRPr b="1" i="0" sz="9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84" name="Google Shape;984;p17"/>
          <p:cNvSpPr txBox="1"/>
          <p:nvPr/>
        </p:nvSpPr>
        <p:spPr>
          <a:xfrm>
            <a:off x="2766975" y="2566300"/>
            <a:ext cx="1058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인기 연령대</a:t>
            </a:r>
            <a:endParaRPr b="1" i="0" sz="9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85" name="Google Shape;985;p17"/>
          <p:cNvSpPr/>
          <p:nvPr/>
        </p:nvSpPr>
        <p:spPr>
          <a:xfrm>
            <a:off x="3825375" y="1723788"/>
            <a:ext cx="1988100" cy="12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상품 이름</a:t>
            </a:r>
            <a:endParaRPr b="0" i="0" sz="500" u="none" cap="none" strike="noStrike">
              <a:solidFill>
                <a:srgbClr val="000000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986" name="Google Shape;986;p17"/>
          <p:cNvSpPr/>
          <p:nvPr/>
        </p:nvSpPr>
        <p:spPr>
          <a:xfrm>
            <a:off x="3825375" y="1893450"/>
            <a:ext cx="1988100" cy="12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좋아요 수</a:t>
            </a:r>
            <a:endParaRPr b="0" i="0" sz="500" u="none" cap="none" strike="noStrike">
              <a:solidFill>
                <a:srgbClr val="000000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987" name="Google Shape;987;p17"/>
          <p:cNvSpPr/>
          <p:nvPr/>
        </p:nvSpPr>
        <p:spPr>
          <a:xfrm>
            <a:off x="3825375" y="2073325"/>
            <a:ext cx="1988100" cy="12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평점</a:t>
            </a:r>
            <a:endParaRPr b="0" i="0" sz="500" u="none" cap="none" strike="noStrike">
              <a:solidFill>
                <a:srgbClr val="000000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988" name="Google Shape;988;p17"/>
          <p:cNvSpPr/>
          <p:nvPr/>
        </p:nvSpPr>
        <p:spPr>
          <a:xfrm>
            <a:off x="3825375" y="2241050"/>
            <a:ext cx="1988100" cy="12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출고 정보</a:t>
            </a:r>
            <a:endParaRPr b="0" i="0" sz="500" u="none" cap="none" strike="noStrike">
              <a:solidFill>
                <a:srgbClr val="000000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989" name="Google Shape;989;p17"/>
          <p:cNvSpPr/>
          <p:nvPr/>
        </p:nvSpPr>
        <p:spPr>
          <a:xfrm>
            <a:off x="3825375" y="2408775"/>
            <a:ext cx="1988100" cy="12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가격</a:t>
            </a:r>
            <a:endParaRPr b="0" i="0" sz="500" u="none" cap="none" strike="noStrike">
              <a:solidFill>
                <a:srgbClr val="000000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990" name="Google Shape;990;p17"/>
          <p:cNvSpPr/>
          <p:nvPr/>
        </p:nvSpPr>
        <p:spPr>
          <a:xfrm>
            <a:off x="3825375" y="2576500"/>
            <a:ext cx="1988100" cy="12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00000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인기 연령대 / 성별</a:t>
            </a:r>
            <a:endParaRPr b="0" i="0" sz="500" u="none" cap="none" strike="noStrike">
              <a:solidFill>
                <a:srgbClr val="000000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991" name="Google Shape;991;p17"/>
          <p:cNvSpPr/>
          <p:nvPr/>
        </p:nvSpPr>
        <p:spPr>
          <a:xfrm>
            <a:off x="1669100" y="2911950"/>
            <a:ext cx="1626300" cy="8748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17"/>
          <p:cNvSpPr txBox="1"/>
          <p:nvPr/>
        </p:nvSpPr>
        <p:spPr>
          <a:xfrm>
            <a:off x="1714500" y="2969413"/>
            <a:ext cx="1372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조회수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93" name="Google Shape;993;p17"/>
          <p:cNvSpPr/>
          <p:nvPr/>
        </p:nvSpPr>
        <p:spPr>
          <a:xfrm>
            <a:off x="2737850" y="3121763"/>
            <a:ext cx="5157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전체 기간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94" name="Google Shape;994;p17"/>
          <p:cNvSpPr/>
          <p:nvPr/>
        </p:nvSpPr>
        <p:spPr>
          <a:xfrm>
            <a:off x="1913450" y="3254507"/>
            <a:ext cx="1137600" cy="44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상품 조회수</a:t>
            </a:r>
            <a:endParaRPr b="1" i="0" sz="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95" name="Google Shape;995;p17"/>
          <p:cNvSpPr/>
          <p:nvPr/>
        </p:nvSpPr>
        <p:spPr>
          <a:xfrm>
            <a:off x="3359325" y="2911950"/>
            <a:ext cx="2678100" cy="8748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7"/>
          <p:cNvSpPr txBox="1"/>
          <p:nvPr/>
        </p:nvSpPr>
        <p:spPr>
          <a:xfrm>
            <a:off x="3359325" y="2969425"/>
            <a:ext cx="1460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조회 연령대 &amp; 성별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97" name="Google Shape;997;p17"/>
          <p:cNvSpPr/>
          <p:nvPr/>
        </p:nvSpPr>
        <p:spPr>
          <a:xfrm>
            <a:off x="5503188" y="2987475"/>
            <a:ext cx="5157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전체 기간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98" name="Google Shape;998;p17"/>
          <p:cNvSpPr/>
          <p:nvPr/>
        </p:nvSpPr>
        <p:spPr>
          <a:xfrm>
            <a:off x="3481869" y="3188944"/>
            <a:ext cx="2424300" cy="55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9" name="Google Shape;999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16139" y="3325631"/>
            <a:ext cx="335684" cy="3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17"/>
          <p:cNvSpPr txBox="1"/>
          <p:nvPr/>
        </p:nvSpPr>
        <p:spPr>
          <a:xfrm>
            <a:off x="4871056" y="3270906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성별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001" name="Google Shape;1001;p17"/>
          <p:cNvSpPr txBox="1"/>
          <p:nvPr/>
        </p:nvSpPr>
        <p:spPr>
          <a:xfrm>
            <a:off x="5463219" y="3313806"/>
            <a:ext cx="3669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■남자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002" name="Google Shape;1002;p17"/>
          <p:cNvSpPr txBox="1"/>
          <p:nvPr/>
        </p:nvSpPr>
        <p:spPr>
          <a:xfrm>
            <a:off x="5507419" y="3402581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75%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003" name="Google Shape;1003;p17"/>
          <p:cNvSpPr txBox="1"/>
          <p:nvPr/>
        </p:nvSpPr>
        <p:spPr>
          <a:xfrm>
            <a:off x="5463219" y="3499106"/>
            <a:ext cx="3669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□여자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004" name="Google Shape;1004;p17"/>
          <p:cNvSpPr txBox="1"/>
          <p:nvPr/>
        </p:nvSpPr>
        <p:spPr>
          <a:xfrm>
            <a:off x="5507419" y="3587881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25%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cxnSp>
        <p:nvCxnSpPr>
          <p:cNvPr id="1005" name="Google Shape;1005;p17"/>
          <p:cNvCxnSpPr/>
          <p:nvPr/>
        </p:nvCxnSpPr>
        <p:spPr>
          <a:xfrm>
            <a:off x="4836581" y="3243356"/>
            <a:ext cx="0" cy="4104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06" name="Google Shape;1006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83781" y="3333206"/>
            <a:ext cx="636724" cy="2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7"/>
          <p:cNvSpPr txBox="1"/>
          <p:nvPr/>
        </p:nvSpPr>
        <p:spPr>
          <a:xfrm>
            <a:off x="3530831" y="3653756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10대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008" name="Google Shape;1008;p17"/>
          <p:cNvSpPr txBox="1"/>
          <p:nvPr/>
        </p:nvSpPr>
        <p:spPr>
          <a:xfrm>
            <a:off x="3689981" y="3653756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20대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009" name="Google Shape;1009;p17"/>
          <p:cNvSpPr txBox="1"/>
          <p:nvPr/>
        </p:nvSpPr>
        <p:spPr>
          <a:xfrm>
            <a:off x="3851831" y="3653106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30대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010" name="Google Shape;1010;p17"/>
          <p:cNvSpPr txBox="1"/>
          <p:nvPr/>
        </p:nvSpPr>
        <p:spPr>
          <a:xfrm>
            <a:off x="4001106" y="3653756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40대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1011" name="Google Shape;1011;p17"/>
          <p:cNvPicPr preferRelativeResize="0"/>
          <p:nvPr/>
        </p:nvPicPr>
        <p:blipFill rotWithShape="1">
          <a:blip r:embed="rId9">
            <a:alphaModFix/>
          </a:blip>
          <a:srcRect b="0" l="50595" r="0" t="0"/>
          <a:stretch/>
        </p:blipFill>
        <p:spPr>
          <a:xfrm>
            <a:off x="4220801" y="3333206"/>
            <a:ext cx="314575" cy="2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17"/>
          <p:cNvSpPr txBox="1"/>
          <p:nvPr/>
        </p:nvSpPr>
        <p:spPr>
          <a:xfrm>
            <a:off x="4159406" y="3653756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50대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013" name="Google Shape;1013;p17"/>
          <p:cNvSpPr txBox="1"/>
          <p:nvPr/>
        </p:nvSpPr>
        <p:spPr>
          <a:xfrm>
            <a:off x="4296131" y="3653756"/>
            <a:ext cx="3600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60대 이상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1014" name="Google Shape;1014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587005" y="3200063"/>
            <a:ext cx="89574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7"/>
          <p:cNvSpPr/>
          <p:nvPr/>
        </p:nvSpPr>
        <p:spPr>
          <a:xfrm>
            <a:off x="1645013" y="3877750"/>
            <a:ext cx="1626300" cy="8748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7"/>
          <p:cNvSpPr txBox="1"/>
          <p:nvPr/>
        </p:nvSpPr>
        <p:spPr>
          <a:xfrm>
            <a:off x="1690413" y="3935213"/>
            <a:ext cx="1372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구매수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17" name="Google Shape;1017;p17"/>
          <p:cNvSpPr/>
          <p:nvPr/>
        </p:nvSpPr>
        <p:spPr>
          <a:xfrm>
            <a:off x="2713763" y="4087563"/>
            <a:ext cx="5157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전체 기간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18" name="Google Shape;1018;p17"/>
          <p:cNvSpPr/>
          <p:nvPr/>
        </p:nvSpPr>
        <p:spPr>
          <a:xfrm>
            <a:off x="1889363" y="4220307"/>
            <a:ext cx="1137600" cy="44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상품 구매수</a:t>
            </a:r>
            <a:endParaRPr b="1" i="0" sz="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19" name="Google Shape;1019;p17"/>
          <p:cNvSpPr/>
          <p:nvPr/>
        </p:nvSpPr>
        <p:spPr>
          <a:xfrm>
            <a:off x="3335238" y="3877750"/>
            <a:ext cx="2678100" cy="8748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17"/>
          <p:cNvSpPr txBox="1"/>
          <p:nvPr/>
        </p:nvSpPr>
        <p:spPr>
          <a:xfrm>
            <a:off x="3335238" y="3935225"/>
            <a:ext cx="1460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구매 연령대 &amp; 성별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1" name="Google Shape;1021;p17"/>
          <p:cNvSpPr/>
          <p:nvPr/>
        </p:nvSpPr>
        <p:spPr>
          <a:xfrm>
            <a:off x="5479100" y="3953275"/>
            <a:ext cx="5157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전체 기간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2" name="Google Shape;1022;p17"/>
          <p:cNvSpPr/>
          <p:nvPr/>
        </p:nvSpPr>
        <p:spPr>
          <a:xfrm>
            <a:off x="3457781" y="4154744"/>
            <a:ext cx="2424300" cy="55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3" name="Google Shape;1023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92052" y="4291431"/>
            <a:ext cx="335684" cy="3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7"/>
          <p:cNvSpPr txBox="1"/>
          <p:nvPr/>
        </p:nvSpPr>
        <p:spPr>
          <a:xfrm>
            <a:off x="4846969" y="4236706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성별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025" name="Google Shape;1025;p17"/>
          <p:cNvSpPr txBox="1"/>
          <p:nvPr/>
        </p:nvSpPr>
        <p:spPr>
          <a:xfrm>
            <a:off x="5439131" y="4279606"/>
            <a:ext cx="3669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■남자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026" name="Google Shape;1026;p17"/>
          <p:cNvSpPr txBox="1"/>
          <p:nvPr/>
        </p:nvSpPr>
        <p:spPr>
          <a:xfrm>
            <a:off x="5483331" y="4368381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75%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027" name="Google Shape;1027;p17"/>
          <p:cNvSpPr txBox="1"/>
          <p:nvPr/>
        </p:nvSpPr>
        <p:spPr>
          <a:xfrm>
            <a:off x="5439131" y="4464906"/>
            <a:ext cx="3669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□여자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028" name="Google Shape;1028;p17"/>
          <p:cNvSpPr txBox="1"/>
          <p:nvPr/>
        </p:nvSpPr>
        <p:spPr>
          <a:xfrm>
            <a:off x="5483331" y="4553681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25%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1029" name="Google Shape;1029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59694" y="4299006"/>
            <a:ext cx="636724" cy="2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17"/>
          <p:cNvSpPr txBox="1"/>
          <p:nvPr/>
        </p:nvSpPr>
        <p:spPr>
          <a:xfrm>
            <a:off x="3506743" y="4619556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10대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031" name="Google Shape;1031;p17"/>
          <p:cNvSpPr txBox="1"/>
          <p:nvPr/>
        </p:nvSpPr>
        <p:spPr>
          <a:xfrm>
            <a:off x="3665893" y="4619556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20대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032" name="Google Shape;1032;p17"/>
          <p:cNvSpPr txBox="1"/>
          <p:nvPr/>
        </p:nvSpPr>
        <p:spPr>
          <a:xfrm>
            <a:off x="3827743" y="4618906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30대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033" name="Google Shape;1033;p17"/>
          <p:cNvSpPr txBox="1"/>
          <p:nvPr/>
        </p:nvSpPr>
        <p:spPr>
          <a:xfrm>
            <a:off x="3977018" y="4619556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40대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1034" name="Google Shape;1034;p17"/>
          <p:cNvPicPr preferRelativeResize="0"/>
          <p:nvPr/>
        </p:nvPicPr>
        <p:blipFill rotWithShape="1">
          <a:blip r:embed="rId9">
            <a:alphaModFix/>
          </a:blip>
          <a:srcRect b="0" l="50595" r="0" t="0"/>
          <a:stretch/>
        </p:blipFill>
        <p:spPr>
          <a:xfrm>
            <a:off x="4196713" y="4299006"/>
            <a:ext cx="314575" cy="2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7"/>
          <p:cNvSpPr txBox="1"/>
          <p:nvPr/>
        </p:nvSpPr>
        <p:spPr>
          <a:xfrm>
            <a:off x="4135318" y="4619556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50대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036" name="Google Shape;1036;p17"/>
          <p:cNvSpPr txBox="1"/>
          <p:nvPr/>
        </p:nvSpPr>
        <p:spPr>
          <a:xfrm>
            <a:off x="4272044" y="4619556"/>
            <a:ext cx="3600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60대 이상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1037" name="Google Shape;1037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562918" y="4165863"/>
            <a:ext cx="89574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17"/>
          <p:cNvSpPr/>
          <p:nvPr/>
        </p:nvSpPr>
        <p:spPr>
          <a:xfrm>
            <a:off x="1506925" y="1311688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>
            <a:off x="1506925" y="2799238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>
            <a:off x="1506925" y="3740038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5" name="Google Shape;1045;p18"/>
          <p:cNvGraphicFramePr/>
          <p:nvPr/>
        </p:nvGraphicFramePr>
        <p:xfrm>
          <a:off x="6571738" y="33782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{E986DAD8-D48A-42B9-B455-CC45024CE73C}</a:tableStyleId>
              </a:tblPr>
              <a:tblGrid>
                <a:gridCol w="382900"/>
                <a:gridCol w="2189350"/>
              </a:tblGrid>
              <a:tr h="211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5263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Summ</a:t>
                      </a:r>
                      <a:r>
                        <a:rPr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</a:t>
                      </a:r>
                      <a:r>
                        <a:rPr b="1"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ry.</a:t>
                      </a:r>
                      <a:endParaRPr b="1" sz="900" u="none" cap="none" strike="noStrike">
                        <a:solidFill>
                          <a:srgbClr val="4E526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740175">
                <a:tc gridSpan="2">
                  <a:txBody>
                    <a:bodyPr/>
                    <a:lstStyle/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#01 - </a:t>
                      </a:r>
                      <a:endParaRPr sz="14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#02 - </a:t>
                      </a:r>
                      <a:endParaRPr sz="14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#03 - </a:t>
                      </a:r>
                      <a:endParaRPr sz="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1</a:t>
                      </a:r>
                      <a:endParaRPr sz="850" u="none" cap="none" strike="noStrike">
                        <a:solidFill>
                          <a:srgbClr val="00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상품 1개의 일/주/월별 리뷰수 시각화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꺾은선 그래프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기간은 전체기간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7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1) 1개 상품 리뷰 성별 비율 파이 차트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2) 1개 상품 리뷰 키 별 막대 그래프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3) 1개 상품 리뷰 몸무게 별 막대 차트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기간은 전체기간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3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1개 상품에서 감정 분석을 통해 도출된 리뷰 감정요소 5개를 빈도를 기준으로 시각화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방사형 그래프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빈도가 높으면 영역이 크도록 시각화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기간은 전체기간, 월별로 화면 제공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4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1개 상품에서 감정 요소별로 선택을 하여 긍부정 빈도를 기준으로 시각화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파이 차트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기간은 전체 기간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중복 선택 불가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46" name="Google Shape;1046;p18"/>
          <p:cNvSpPr txBox="1"/>
          <p:nvPr/>
        </p:nvSpPr>
        <p:spPr>
          <a:xfrm>
            <a:off x="11780252" y="106980"/>
            <a:ext cx="2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ko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7" name="Google Shape;1047;p18"/>
          <p:cNvSpPr/>
          <p:nvPr/>
        </p:nvSpPr>
        <p:spPr>
          <a:xfrm>
            <a:off x="-11075" y="-11075"/>
            <a:ext cx="9155100" cy="348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18"/>
          <p:cNvSpPr txBox="1"/>
          <p:nvPr/>
        </p:nvSpPr>
        <p:spPr>
          <a:xfrm>
            <a:off x="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Page Title.	사용자_마이 페이지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49" name="Google Shape;1049;p18"/>
          <p:cNvSpPr txBox="1"/>
          <p:nvPr/>
        </p:nvSpPr>
        <p:spPr>
          <a:xfrm>
            <a:off x="341655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Group Title.	Main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50" name="Google Shape;1050;p18"/>
          <p:cNvSpPr txBox="1"/>
          <p:nvPr/>
        </p:nvSpPr>
        <p:spPr>
          <a:xfrm>
            <a:off x="657175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Description.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051" name="Google Shape;1051;p18"/>
          <p:cNvCxnSpPr/>
          <p:nvPr/>
        </p:nvCxnSpPr>
        <p:spPr>
          <a:xfrm>
            <a:off x="6571750" y="337675"/>
            <a:ext cx="0" cy="414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2" name="Google Shape;1052;p18"/>
          <p:cNvSpPr/>
          <p:nvPr/>
        </p:nvSpPr>
        <p:spPr>
          <a:xfrm>
            <a:off x="128475" y="458850"/>
            <a:ext cx="6257700" cy="4529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53" name="Google Shape;1053;p18"/>
          <p:cNvSpPr/>
          <p:nvPr/>
        </p:nvSpPr>
        <p:spPr>
          <a:xfrm>
            <a:off x="146925" y="473225"/>
            <a:ext cx="1319100" cy="4529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8"/>
          <p:cNvSpPr/>
          <p:nvPr/>
        </p:nvSpPr>
        <p:spPr>
          <a:xfrm>
            <a:off x="146925" y="473300"/>
            <a:ext cx="6257700" cy="34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18"/>
          <p:cNvSpPr/>
          <p:nvPr/>
        </p:nvSpPr>
        <p:spPr>
          <a:xfrm>
            <a:off x="204225" y="957675"/>
            <a:ext cx="1204500" cy="5016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사용자 프로필</a:t>
            </a:r>
            <a:endParaRPr b="0" i="0" sz="9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56" name="Google Shape;105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825" y="535050"/>
            <a:ext cx="1022751" cy="2047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18"/>
          <p:cNvSpPr txBox="1"/>
          <p:nvPr/>
        </p:nvSpPr>
        <p:spPr>
          <a:xfrm>
            <a:off x="1181925" y="467225"/>
            <a:ext cx="12006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INSIGHTS</a:t>
            </a:r>
            <a:endParaRPr b="0" i="0" sz="1600" u="none" cap="none" strike="noStrike">
              <a:solidFill>
                <a:srgbClr val="FFFFF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058" name="Google Shape;105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575" y="1163200"/>
            <a:ext cx="90550" cy="905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059" name="Google Shape;105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9525" y="1163475"/>
            <a:ext cx="90001" cy="9000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60" name="Google Shape;1060;p18"/>
          <p:cNvSpPr/>
          <p:nvPr/>
        </p:nvSpPr>
        <p:spPr>
          <a:xfrm>
            <a:off x="204225" y="1564775"/>
            <a:ext cx="1204500" cy="23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브랜드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61" name="Google Shape;1061;p18"/>
          <p:cNvSpPr/>
          <p:nvPr/>
        </p:nvSpPr>
        <p:spPr>
          <a:xfrm>
            <a:off x="204225" y="184462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메인 리포트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62" name="Google Shape;1062;p18"/>
          <p:cNvSpPr/>
          <p:nvPr/>
        </p:nvSpPr>
        <p:spPr>
          <a:xfrm>
            <a:off x="204225" y="200537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리뷰량 분석 	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63" name="Google Shape;1063;p18"/>
          <p:cNvSpPr/>
          <p:nvPr/>
        </p:nvSpPr>
        <p:spPr>
          <a:xfrm>
            <a:off x="204225" y="216612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 감정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64" name="Google Shape;1064;p18"/>
          <p:cNvSpPr/>
          <p:nvPr/>
        </p:nvSpPr>
        <p:spPr>
          <a:xfrm>
            <a:off x="204225" y="232687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 토픽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65" name="Google Shape;1065;p18"/>
          <p:cNvSpPr/>
          <p:nvPr/>
        </p:nvSpPr>
        <p:spPr>
          <a:xfrm>
            <a:off x="204225" y="2571750"/>
            <a:ext cx="1204500" cy="23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상품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66" name="Google Shape;1066;p18"/>
          <p:cNvSpPr/>
          <p:nvPr/>
        </p:nvSpPr>
        <p:spPr>
          <a:xfrm>
            <a:off x="204225" y="2851600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상품 성과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67" name="Google Shape;1067;p18"/>
          <p:cNvSpPr/>
          <p:nvPr/>
        </p:nvSpPr>
        <p:spPr>
          <a:xfrm>
            <a:off x="204225" y="3012350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상품 상세 페이지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68" name="Google Shape;1068;p18"/>
          <p:cNvSpPr/>
          <p:nvPr/>
        </p:nvSpPr>
        <p:spPr>
          <a:xfrm>
            <a:off x="1466025" y="822200"/>
            <a:ext cx="4938600" cy="23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18"/>
          <p:cNvSpPr txBox="1"/>
          <p:nvPr/>
        </p:nvSpPr>
        <p:spPr>
          <a:xfrm>
            <a:off x="146925" y="4593450"/>
            <a:ext cx="1261800" cy="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무신사 홈페이지 이동하기</a:t>
            </a:r>
            <a:endParaRPr b="0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70" name="Google Shape;1070;p18"/>
          <p:cNvSpPr txBox="1"/>
          <p:nvPr/>
        </p:nvSpPr>
        <p:spPr>
          <a:xfrm>
            <a:off x="146925" y="4745550"/>
            <a:ext cx="1261800" cy="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서비스 문의하기</a:t>
            </a:r>
            <a:endParaRPr b="0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71" name="Google Shape;107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9525" y="4599050"/>
            <a:ext cx="79375" cy="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7725" y="4751163"/>
            <a:ext cx="79375" cy="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18"/>
          <p:cNvSpPr/>
          <p:nvPr/>
        </p:nvSpPr>
        <p:spPr>
          <a:xfrm>
            <a:off x="1669100" y="1129125"/>
            <a:ext cx="4283100" cy="10632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18"/>
          <p:cNvSpPr txBox="1"/>
          <p:nvPr/>
        </p:nvSpPr>
        <p:spPr>
          <a:xfrm>
            <a:off x="1714500" y="1262800"/>
            <a:ext cx="1372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상품 리뷰량 빈도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75" name="Google Shape;1075;p18"/>
          <p:cNvSpPr/>
          <p:nvPr/>
        </p:nvSpPr>
        <p:spPr>
          <a:xfrm>
            <a:off x="5007300" y="1262750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전체 기간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76" name="Google Shape;1076;p18"/>
          <p:cNvSpPr/>
          <p:nvPr/>
        </p:nvSpPr>
        <p:spPr>
          <a:xfrm>
            <a:off x="1887450" y="1509275"/>
            <a:ext cx="3825300" cy="60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7" name="Google Shape;1077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37275" y="1645775"/>
            <a:ext cx="809775" cy="3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18"/>
          <p:cNvPicPr preferRelativeResize="0"/>
          <p:nvPr/>
        </p:nvPicPr>
        <p:blipFill rotWithShape="1">
          <a:blip r:embed="rId7">
            <a:alphaModFix/>
          </a:blip>
          <a:srcRect b="0" l="19387" r="0" t="0"/>
          <a:stretch/>
        </p:blipFill>
        <p:spPr>
          <a:xfrm>
            <a:off x="2475031" y="1648723"/>
            <a:ext cx="652800" cy="3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18"/>
          <p:cNvPicPr preferRelativeResize="0"/>
          <p:nvPr/>
        </p:nvPicPr>
        <p:blipFill rotWithShape="1">
          <a:blip r:embed="rId7">
            <a:alphaModFix/>
          </a:blip>
          <a:srcRect b="0" l="19387" r="0" t="0"/>
          <a:stretch/>
        </p:blipFill>
        <p:spPr>
          <a:xfrm>
            <a:off x="2866206" y="1648723"/>
            <a:ext cx="652800" cy="3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18"/>
          <p:cNvPicPr preferRelativeResize="0"/>
          <p:nvPr/>
        </p:nvPicPr>
        <p:blipFill rotWithShape="1">
          <a:blip r:embed="rId7">
            <a:alphaModFix/>
          </a:blip>
          <a:srcRect b="0" l="19387" r="0" t="0"/>
          <a:stretch/>
        </p:blipFill>
        <p:spPr>
          <a:xfrm>
            <a:off x="3189081" y="1648723"/>
            <a:ext cx="652800" cy="3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8"/>
          <p:cNvPicPr preferRelativeResize="0"/>
          <p:nvPr/>
        </p:nvPicPr>
        <p:blipFill rotWithShape="1">
          <a:blip r:embed="rId7">
            <a:alphaModFix/>
          </a:blip>
          <a:srcRect b="0" l="19387" r="0" t="0"/>
          <a:stretch/>
        </p:blipFill>
        <p:spPr>
          <a:xfrm>
            <a:off x="3470206" y="1648723"/>
            <a:ext cx="652800" cy="3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18"/>
          <p:cNvPicPr preferRelativeResize="0"/>
          <p:nvPr/>
        </p:nvPicPr>
        <p:blipFill rotWithShape="1">
          <a:blip r:embed="rId7">
            <a:alphaModFix/>
          </a:blip>
          <a:srcRect b="0" l="19387" r="0" t="0"/>
          <a:stretch/>
        </p:blipFill>
        <p:spPr>
          <a:xfrm>
            <a:off x="3796681" y="1648723"/>
            <a:ext cx="652800" cy="3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18"/>
          <p:cNvPicPr preferRelativeResize="0"/>
          <p:nvPr/>
        </p:nvPicPr>
        <p:blipFill rotWithShape="1">
          <a:blip r:embed="rId7">
            <a:alphaModFix/>
          </a:blip>
          <a:srcRect b="0" l="19387" r="0" t="0"/>
          <a:stretch/>
        </p:blipFill>
        <p:spPr>
          <a:xfrm>
            <a:off x="4138431" y="1648723"/>
            <a:ext cx="652800" cy="3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18"/>
          <p:cNvPicPr preferRelativeResize="0"/>
          <p:nvPr/>
        </p:nvPicPr>
        <p:blipFill rotWithShape="1">
          <a:blip r:embed="rId7">
            <a:alphaModFix/>
          </a:blip>
          <a:srcRect b="0" l="19387" r="0" t="0"/>
          <a:stretch/>
        </p:blipFill>
        <p:spPr>
          <a:xfrm>
            <a:off x="4495806" y="1648723"/>
            <a:ext cx="652800" cy="3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18"/>
          <p:cNvSpPr txBox="1"/>
          <p:nvPr/>
        </p:nvSpPr>
        <p:spPr>
          <a:xfrm>
            <a:off x="5144130" y="1872425"/>
            <a:ext cx="4938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■ 자사 브랜드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086" name="Google Shape;1086;p18"/>
          <p:cNvSpPr/>
          <p:nvPr/>
        </p:nvSpPr>
        <p:spPr>
          <a:xfrm>
            <a:off x="1949225" y="1551550"/>
            <a:ext cx="1562100" cy="90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1" i="0" lang="ko" sz="4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자사 브랜드 vs SPA 업종 브랜드 빈도 꺽은선 그래프</a:t>
            </a:r>
            <a:endParaRPr b="1" i="0" sz="4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87" name="Google Shape;1087;p18"/>
          <p:cNvSpPr/>
          <p:nvPr/>
        </p:nvSpPr>
        <p:spPr>
          <a:xfrm>
            <a:off x="1669100" y="2235815"/>
            <a:ext cx="4283100" cy="10632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18"/>
          <p:cNvSpPr txBox="1"/>
          <p:nvPr/>
        </p:nvSpPr>
        <p:spPr>
          <a:xfrm>
            <a:off x="1714600" y="2293290"/>
            <a:ext cx="17292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리뷰 키 / 몸무게 / 성별 분석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89" name="Google Shape;1089;p18"/>
          <p:cNvSpPr/>
          <p:nvPr/>
        </p:nvSpPr>
        <p:spPr>
          <a:xfrm>
            <a:off x="5007300" y="2293240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전체 기간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90" name="Google Shape;1090;p18"/>
          <p:cNvSpPr/>
          <p:nvPr/>
        </p:nvSpPr>
        <p:spPr>
          <a:xfrm>
            <a:off x="1714600" y="2552990"/>
            <a:ext cx="1351200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상품 리뷰 성별 파이 차트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91" name="Google Shape;1091;p18"/>
          <p:cNvSpPr/>
          <p:nvPr/>
        </p:nvSpPr>
        <p:spPr>
          <a:xfrm>
            <a:off x="1714600" y="2696990"/>
            <a:ext cx="1351200" cy="50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2" name="Google Shape;1092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26795" y="2807303"/>
            <a:ext cx="335684" cy="3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18"/>
          <p:cNvSpPr txBox="1"/>
          <p:nvPr/>
        </p:nvSpPr>
        <p:spPr>
          <a:xfrm>
            <a:off x="1881713" y="2752578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성별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094" name="Google Shape;1094;p18"/>
          <p:cNvSpPr txBox="1"/>
          <p:nvPr/>
        </p:nvSpPr>
        <p:spPr>
          <a:xfrm>
            <a:off x="2473875" y="2795478"/>
            <a:ext cx="3669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■남자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095" name="Google Shape;1095;p18"/>
          <p:cNvSpPr txBox="1"/>
          <p:nvPr/>
        </p:nvSpPr>
        <p:spPr>
          <a:xfrm>
            <a:off x="2518075" y="2884253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75%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096" name="Google Shape;1096;p18"/>
          <p:cNvSpPr txBox="1"/>
          <p:nvPr/>
        </p:nvSpPr>
        <p:spPr>
          <a:xfrm>
            <a:off x="2473875" y="2980778"/>
            <a:ext cx="3669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□여자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097" name="Google Shape;1097;p18"/>
          <p:cNvSpPr txBox="1"/>
          <p:nvPr/>
        </p:nvSpPr>
        <p:spPr>
          <a:xfrm>
            <a:off x="2518075" y="3069553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25%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098" name="Google Shape;1098;p18"/>
          <p:cNvSpPr/>
          <p:nvPr/>
        </p:nvSpPr>
        <p:spPr>
          <a:xfrm>
            <a:off x="3148563" y="2552990"/>
            <a:ext cx="1351200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상품 리뷰 키 별 막대 차트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99" name="Google Shape;1099;p18"/>
          <p:cNvSpPr/>
          <p:nvPr/>
        </p:nvSpPr>
        <p:spPr>
          <a:xfrm>
            <a:off x="3148563" y="2696990"/>
            <a:ext cx="1351200" cy="50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18"/>
          <p:cNvSpPr/>
          <p:nvPr/>
        </p:nvSpPr>
        <p:spPr>
          <a:xfrm>
            <a:off x="4558488" y="2552990"/>
            <a:ext cx="1351200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상품 리뷰 몸무게 별 막대 차트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01" name="Google Shape;1101;p18"/>
          <p:cNvSpPr/>
          <p:nvPr/>
        </p:nvSpPr>
        <p:spPr>
          <a:xfrm>
            <a:off x="4558488" y="2696990"/>
            <a:ext cx="1351200" cy="50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2" name="Google Shape;1102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55181" y="2761322"/>
            <a:ext cx="636724" cy="2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18"/>
          <p:cNvSpPr txBox="1"/>
          <p:nvPr/>
        </p:nvSpPr>
        <p:spPr>
          <a:xfrm>
            <a:off x="3302231" y="3081872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140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이하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104" name="Google Shape;1104;p18"/>
          <p:cNvSpPr txBox="1"/>
          <p:nvPr/>
        </p:nvSpPr>
        <p:spPr>
          <a:xfrm>
            <a:off x="3461381" y="3081872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140~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150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105" name="Google Shape;1105;p18"/>
          <p:cNvSpPr txBox="1"/>
          <p:nvPr/>
        </p:nvSpPr>
        <p:spPr>
          <a:xfrm>
            <a:off x="3623231" y="3081222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150~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160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106" name="Google Shape;1106;p18"/>
          <p:cNvSpPr txBox="1"/>
          <p:nvPr/>
        </p:nvSpPr>
        <p:spPr>
          <a:xfrm>
            <a:off x="3772506" y="3081872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160~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170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1107" name="Google Shape;1107;p18"/>
          <p:cNvPicPr preferRelativeResize="0"/>
          <p:nvPr/>
        </p:nvPicPr>
        <p:blipFill rotWithShape="1">
          <a:blip r:embed="rId9">
            <a:alphaModFix/>
          </a:blip>
          <a:srcRect b="0" l="50595" r="0" t="0"/>
          <a:stretch/>
        </p:blipFill>
        <p:spPr>
          <a:xfrm>
            <a:off x="3992201" y="2761322"/>
            <a:ext cx="314575" cy="2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8"/>
          <p:cNvSpPr txBox="1"/>
          <p:nvPr/>
        </p:nvSpPr>
        <p:spPr>
          <a:xfrm>
            <a:off x="3930806" y="3081872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170~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180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109" name="Google Shape;1109;p18"/>
          <p:cNvSpPr txBox="1"/>
          <p:nvPr/>
        </p:nvSpPr>
        <p:spPr>
          <a:xfrm>
            <a:off x="4067531" y="3081872"/>
            <a:ext cx="3600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180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이상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1110" name="Google Shape;1110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26781" y="2761322"/>
            <a:ext cx="636724" cy="2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18"/>
          <p:cNvSpPr txBox="1"/>
          <p:nvPr/>
        </p:nvSpPr>
        <p:spPr>
          <a:xfrm>
            <a:off x="4673831" y="3081872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50kg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이하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112" name="Google Shape;1112;p18"/>
          <p:cNvSpPr txBox="1"/>
          <p:nvPr/>
        </p:nvSpPr>
        <p:spPr>
          <a:xfrm>
            <a:off x="4832981" y="3081872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50~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60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113" name="Google Shape;1113;p18"/>
          <p:cNvSpPr txBox="1"/>
          <p:nvPr/>
        </p:nvSpPr>
        <p:spPr>
          <a:xfrm>
            <a:off x="4994831" y="3081222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60~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70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114" name="Google Shape;1114;p18"/>
          <p:cNvSpPr txBox="1"/>
          <p:nvPr/>
        </p:nvSpPr>
        <p:spPr>
          <a:xfrm>
            <a:off x="5144106" y="3081872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70~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80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1115" name="Google Shape;1115;p18"/>
          <p:cNvPicPr preferRelativeResize="0"/>
          <p:nvPr/>
        </p:nvPicPr>
        <p:blipFill rotWithShape="1">
          <a:blip r:embed="rId9">
            <a:alphaModFix/>
          </a:blip>
          <a:srcRect b="0" l="50595" r="0" t="0"/>
          <a:stretch/>
        </p:blipFill>
        <p:spPr>
          <a:xfrm>
            <a:off x="5363801" y="2761322"/>
            <a:ext cx="314575" cy="2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8"/>
          <p:cNvSpPr txBox="1"/>
          <p:nvPr/>
        </p:nvSpPr>
        <p:spPr>
          <a:xfrm>
            <a:off x="5302406" y="3081872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80~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90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117" name="Google Shape;1117;p18"/>
          <p:cNvSpPr txBox="1"/>
          <p:nvPr/>
        </p:nvSpPr>
        <p:spPr>
          <a:xfrm>
            <a:off x="5439131" y="3081872"/>
            <a:ext cx="3600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100kg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이상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118" name="Google Shape;1118;p18"/>
          <p:cNvSpPr/>
          <p:nvPr/>
        </p:nvSpPr>
        <p:spPr>
          <a:xfrm>
            <a:off x="1669100" y="3341403"/>
            <a:ext cx="4283100" cy="10632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18"/>
          <p:cNvSpPr txBox="1"/>
          <p:nvPr/>
        </p:nvSpPr>
        <p:spPr>
          <a:xfrm>
            <a:off x="1714500" y="3398878"/>
            <a:ext cx="17292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리뷰 감정 긍/부정 분석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20" name="Google Shape;1120;p18"/>
          <p:cNvSpPr/>
          <p:nvPr/>
        </p:nvSpPr>
        <p:spPr>
          <a:xfrm>
            <a:off x="5007300" y="3398828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일별 / 주별 / 월별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21" name="Google Shape;1121;p18"/>
          <p:cNvSpPr/>
          <p:nvPr/>
        </p:nvSpPr>
        <p:spPr>
          <a:xfrm>
            <a:off x="1909225" y="3582966"/>
            <a:ext cx="1832100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상품 감정 요소별 방사형 그래프 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22" name="Google Shape;1122;p18"/>
          <p:cNvSpPr/>
          <p:nvPr/>
        </p:nvSpPr>
        <p:spPr>
          <a:xfrm>
            <a:off x="3924200" y="3582966"/>
            <a:ext cx="1832100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상품 감정 요소별 긍/부정 파이차트  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23" name="Google Shape;1123;p18"/>
          <p:cNvSpPr/>
          <p:nvPr/>
        </p:nvSpPr>
        <p:spPr>
          <a:xfrm>
            <a:off x="4117950" y="3398828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카테고리&gt;상위 &gt; 하위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24" name="Google Shape;1124;p18"/>
          <p:cNvSpPr/>
          <p:nvPr/>
        </p:nvSpPr>
        <p:spPr>
          <a:xfrm>
            <a:off x="1909350" y="3728416"/>
            <a:ext cx="1832100" cy="60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18"/>
          <p:cNvSpPr/>
          <p:nvPr/>
        </p:nvSpPr>
        <p:spPr>
          <a:xfrm>
            <a:off x="3924200" y="3728416"/>
            <a:ext cx="1832100" cy="60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6" name="Google Shape;1126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77133" y="3864928"/>
            <a:ext cx="335684" cy="3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18"/>
          <p:cNvSpPr txBox="1"/>
          <p:nvPr/>
        </p:nvSpPr>
        <p:spPr>
          <a:xfrm>
            <a:off x="5051225" y="3857141"/>
            <a:ext cx="6528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감정 요소 1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감정 요소 2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감정 요소 3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감정 요소 4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감정 요소 5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28" name="Google Shape;1128;p18"/>
          <p:cNvSpPr txBox="1"/>
          <p:nvPr/>
        </p:nvSpPr>
        <p:spPr>
          <a:xfrm>
            <a:off x="4947150" y="3857141"/>
            <a:ext cx="248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29" name="Google Shape;1129;p18"/>
          <p:cNvPicPr preferRelativeResize="0"/>
          <p:nvPr/>
        </p:nvPicPr>
        <p:blipFill rotWithShape="1">
          <a:blip r:embed="rId10">
            <a:alphaModFix/>
          </a:blip>
          <a:srcRect b="3031" l="5006" r="49184" t="28828"/>
          <a:stretch/>
        </p:blipFill>
        <p:spPr>
          <a:xfrm>
            <a:off x="2472750" y="3749328"/>
            <a:ext cx="705301" cy="537084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18"/>
          <p:cNvSpPr/>
          <p:nvPr/>
        </p:nvSpPr>
        <p:spPr>
          <a:xfrm>
            <a:off x="1682625" y="4429200"/>
            <a:ext cx="4283100" cy="537000"/>
          </a:xfrm>
          <a:prstGeom prst="roundRect">
            <a:avLst>
              <a:gd fmla="val 8002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분석 결과는 만족스러우셧나요?</a:t>
            </a:r>
            <a:endParaRPr b="0" i="0" sz="9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☆</a:t>
            </a:r>
            <a:r>
              <a:rPr b="0" i="0" lang="ko" sz="9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☆☆☆☆</a:t>
            </a:r>
            <a:endParaRPr b="0" i="0" sz="9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31" name="Google Shape;1131;p18"/>
          <p:cNvSpPr/>
          <p:nvPr/>
        </p:nvSpPr>
        <p:spPr>
          <a:xfrm>
            <a:off x="2061275" y="4736700"/>
            <a:ext cx="3078600" cy="204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회원님의 소중한 의견은 인사이트를 만드는데 큰 도움이 됩니다.</a:t>
            </a:r>
            <a:endParaRPr b="0" i="0" sz="8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32" name="Google Shape;1132;p18"/>
          <p:cNvSpPr/>
          <p:nvPr/>
        </p:nvSpPr>
        <p:spPr>
          <a:xfrm>
            <a:off x="5220650" y="4736700"/>
            <a:ext cx="441900" cy="2049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제출</a:t>
            </a:r>
            <a:endParaRPr b="0" i="0" sz="8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33" name="Google Shape;1133;p18"/>
          <p:cNvSpPr/>
          <p:nvPr/>
        </p:nvSpPr>
        <p:spPr>
          <a:xfrm>
            <a:off x="1506925" y="1016763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18"/>
          <p:cNvSpPr/>
          <p:nvPr/>
        </p:nvSpPr>
        <p:spPr>
          <a:xfrm>
            <a:off x="1506925" y="2101525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18"/>
          <p:cNvSpPr/>
          <p:nvPr/>
        </p:nvSpPr>
        <p:spPr>
          <a:xfrm>
            <a:off x="1506925" y="3265363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18"/>
          <p:cNvSpPr/>
          <p:nvPr/>
        </p:nvSpPr>
        <p:spPr>
          <a:xfrm>
            <a:off x="3787350" y="3265363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" name="Google Shape;77;p2"/>
          <p:cNvGraphicFramePr/>
          <p:nvPr/>
        </p:nvGraphicFramePr>
        <p:xfrm>
          <a:off x="474920" y="12356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{E986DAD8-D48A-42B9-B455-CC45024CE73C}</a:tableStyleId>
              </a:tblPr>
              <a:tblGrid>
                <a:gridCol w="822775"/>
                <a:gridCol w="1047175"/>
                <a:gridCol w="4637500"/>
                <a:gridCol w="897575"/>
                <a:gridCol w="822775"/>
              </a:tblGrid>
              <a:tr h="294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000000"/>
                          </a:solidFill>
                        </a:rPr>
                        <a:t>Version.</a:t>
                      </a:r>
                      <a:endParaRPr b="1" sz="1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000000"/>
                          </a:solidFill>
                        </a:rPr>
                        <a:t>Date.</a:t>
                      </a:r>
                      <a:endParaRPr b="1" sz="1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" sz="1000" u="none" cap="none" strike="noStrike">
                          <a:solidFill>
                            <a:srgbClr val="000000"/>
                          </a:solidFill>
                        </a:rPr>
                        <a:t>Content.</a:t>
                      </a:r>
                      <a:endParaRPr b="1" sz="1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"/>
                        <a:buFont typeface="Malgun Gothic"/>
                        <a:buNone/>
                      </a:pPr>
                      <a:r>
                        <a:rPr b="1" lang="ko" sz="1000" u="none" cap="none" strike="noStrike">
                          <a:solidFill>
                            <a:srgbClr val="000000"/>
                          </a:solidFill>
                        </a:rPr>
                        <a:t>Page.</a:t>
                      </a:r>
                      <a:endParaRPr b="1" sz="1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"/>
                        <a:buFont typeface="Malgun Gothic"/>
                        <a:buNone/>
                      </a:pPr>
                      <a:r>
                        <a:rPr b="1" lang="ko" sz="1000" u="none" cap="none" strike="noStrike">
                          <a:solidFill>
                            <a:srgbClr val="000000"/>
                          </a:solidFill>
                        </a:rPr>
                        <a:t>Owner.</a:t>
                      </a:r>
                      <a:endParaRPr b="1" sz="1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27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</a:t>
                      </a:r>
                      <a:r>
                        <a:rPr lang="ko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.0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2024.07.30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Arial"/>
                        <a:buChar char="•"/>
                      </a:pPr>
                      <a:r>
                        <a:rPr lang="ko" sz="900" u="none" cap="none" strike="noStrike"/>
                        <a:t>내 브랜드 분석 &amp; 업종 비교 분석 Merge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all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/>
                        <a:t>김연중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Arial"/>
                        <a:buChar char="•"/>
                      </a:pPr>
                      <a:r>
                        <a:rPr lang="ko" sz="900" u="none" cap="none" strike="noStrike">
                          <a:solidFill>
                            <a:schemeClr val="dk1"/>
                          </a:solidFill>
                        </a:rPr>
                        <a:t>상품 분석 페이지 생성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/>
                        <a:t>all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/>
                        <a:t>김연중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5"/>
                        <a:buFont typeface="Arial"/>
                        <a:buChar char="•"/>
                      </a:pPr>
                      <a:r>
                        <a:rPr lang="ko" sz="900" u="none" cap="none" strike="noStrike">
                          <a:solidFill>
                            <a:schemeClr val="dk1"/>
                          </a:solidFill>
                        </a:rPr>
                        <a:t>화면 설계서 Detail 추가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/>
                        <a:t>all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/>
                        <a:t>김연중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v3.0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2024.08.05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5084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비밀번호변경버튼,관리자페이지,리뷰토픽분석페이지 기간설정 삭제, 요소선택추가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000000"/>
                          </a:solidFill>
                        </a:rPr>
                        <a:t>all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u="none" cap="none" strike="noStrike">
                          <a:solidFill>
                            <a:srgbClr val="000000"/>
                          </a:solidFill>
                        </a:rPr>
                        <a:t>이주호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5084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5084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5084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5084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5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8" name="Google Shape;78;p2"/>
          <p:cNvSpPr txBox="1"/>
          <p:nvPr/>
        </p:nvSpPr>
        <p:spPr>
          <a:xfrm>
            <a:off x="440775" y="125400"/>
            <a:ext cx="13986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History</a:t>
            </a:r>
            <a:endParaRPr b="0" i="0" sz="1800" u="none" cap="none" strike="noStrike">
              <a:solidFill>
                <a:schemeClr val="dk2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cxnSp>
        <p:nvCxnSpPr>
          <p:cNvPr id="79" name="Google Shape;79;p2"/>
          <p:cNvCxnSpPr/>
          <p:nvPr/>
        </p:nvCxnSpPr>
        <p:spPr>
          <a:xfrm>
            <a:off x="474925" y="517200"/>
            <a:ext cx="8227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" sz="26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메인</a:t>
            </a:r>
            <a:endParaRPr b="0" i="0" sz="26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" name="Google Shape;89;p4"/>
          <p:cNvGraphicFramePr/>
          <p:nvPr/>
        </p:nvGraphicFramePr>
        <p:xfrm>
          <a:off x="6571738" y="33782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{E986DAD8-D48A-42B9-B455-CC45024CE73C}</a:tableStyleId>
              </a:tblPr>
              <a:tblGrid>
                <a:gridCol w="382900"/>
                <a:gridCol w="2189350"/>
              </a:tblGrid>
              <a:tr h="211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5263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Summ</a:t>
                      </a:r>
                      <a:r>
                        <a:rPr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</a:t>
                      </a:r>
                      <a:r>
                        <a:rPr b="1"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ry.</a:t>
                      </a:r>
                      <a:endParaRPr b="1" sz="900" u="none" cap="none" strike="noStrike">
                        <a:solidFill>
                          <a:srgbClr val="4E526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740175">
                <a:tc gridSpan="2">
                  <a:txBody>
                    <a:bodyPr/>
                    <a:lstStyle/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#01 - </a:t>
                      </a: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사용 사례 나열</a:t>
                      </a:r>
                      <a:endParaRPr sz="14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#02 - </a:t>
                      </a: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로그인 창</a:t>
                      </a:r>
                      <a:endParaRPr sz="14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#03 - </a:t>
                      </a: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문의하기 버튼</a:t>
                      </a:r>
                      <a:endParaRPr sz="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#04 - 이미지</a:t>
                      </a:r>
                      <a:endParaRPr sz="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1</a:t>
                      </a:r>
                      <a:endParaRPr sz="850" u="none" cap="none" strike="noStrike">
                        <a:solidFill>
                          <a:srgbClr val="00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“비즈니스 인사이트” 서비스를 어떤 사람이 이용할지 이미지와 함께 텍스트(사례)를 나열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82575" lvl="0" marL="4572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Noto Sans"/>
                        <a:buChar char="●"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오른쪽 방향으로 이미지와 텍스트 이동하며 동적으로 구성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Malgun Gothic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로그인 페이지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82575" lvl="0" marL="4572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Noto Sans"/>
                        <a:buChar char="●"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오른쪽 하단에 박스 형태로 로그인 화면 제공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82575" lvl="0" marL="4572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Noto Sans"/>
                        <a:buChar char="●"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아이디 저장 기능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3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“서비스 문의하기” 버튼을 누르게 되면 문의 폼 생성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4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Malgun Gothic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대표 이미지이며 웹사이트 전체 페이지 크기</a:t>
                      </a:r>
                      <a:endParaRPr sz="850" u="none" cap="none" strike="noStrike">
                        <a:solidFill>
                          <a:srgbClr val="00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0" name="Google Shape;90;p4"/>
          <p:cNvSpPr txBox="1"/>
          <p:nvPr/>
        </p:nvSpPr>
        <p:spPr>
          <a:xfrm>
            <a:off x="11780252" y="106980"/>
            <a:ext cx="2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ko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-11075" y="-11075"/>
            <a:ext cx="9155100" cy="348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 txBox="1"/>
          <p:nvPr/>
        </p:nvSpPr>
        <p:spPr>
          <a:xfrm>
            <a:off x="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Page Title.	로그인 페이지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3" name="Google Shape;93;p4"/>
          <p:cNvSpPr txBox="1"/>
          <p:nvPr/>
        </p:nvSpPr>
        <p:spPr>
          <a:xfrm>
            <a:off x="341655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Group Title.	Main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657175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Description.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95" name="Google Shape;95;p4"/>
          <p:cNvCxnSpPr/>
          <p:nvPr/>
        </p:nvCxnSpPr>
        <p:spPr>
          <a:xfrm>
            <a:off x="6571750" y="337675"/>
            <a:ext cx="0" cy="414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4"/>
          <p:cNvSpPr/>
          <p:nvPr/>
        </p:nvSpPr>
        <p:spPr>
          <a:xfrm>
            <a:off x="146925" y="473300"/>
            <a:ext cx="6257700" cy="4529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146925" y="3486775"/>
            <a:ext cx="6251400" cy="99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3594400" y="1596200"/>
            <a:ext cx="2310900" cy="3406800"/>
          </a:xfrm>
          <a:prstGeom prst="roundRect">
            <a:avLst>
              <a:gd fmla="val 5318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3852250" y="1857100"/>
            <a:ext cx="1795200" cy="105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Business Insights</a:t>
            </a:r>
            <a:endParaRPr b="0" i="0" sz="11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Logo</a:t>
            </a:r>
            <a:endParaRPr b="0" i="0" sz="11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3852250" y="3017350"/>
            <a:ext cx="1795200" cy="29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ID</a:t>
            </a:r>
            <a:endParaRPr b="0" i="0" sz="11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3852250" y="3421900"/>
            <a:ext cx="1795200" cy="29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</a:t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3887325" y="3761025"/>
            <a:ext cx="11598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아이디 저장</a:t>
            </a:r>
            <a:endParaRPr b="0" i="0" sz="6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3852250" y="4019100"/>
            <a:ext cx="1795200" cy="29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로그인</a:t>
            </a:r>
            <a:endParaRPr b="0" i="0" sz="11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3852250" y="4367350"/>
            <a:ext cx="14919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Musinsa Insights 서비스 문의하기</a:t>
            </a:r>
            <a:endParaRPr b="0" i="0" sz="6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5" name="Google Shape;10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4700" y="4427563"/>
            <a:ext cx="79375" cy="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/>
          <p:nvPr/>
        </p:nvSpPr>
        <p:spPr>
          <a:xfrm>
            <a:off x="3861300" y="3821175"/>
            <a:ext cx="79500" cy="7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558900" y="3587725"/>
            <a:ext cx="796800" cy="796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2516825" y="3587725"/>
            <a:ext cx="796800" cy="796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1488725" y="3650750"/>
            <a:ext cx="873900" cy="11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1488725" y="3805725"/>
            <a:ext cx="873900" cy="11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1488725" y="3960700"/>
            <a:ext cx="873900" cy="11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1488725" y="4115675"/>
            <a:ext cx="873900" cy="11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1488725" y="4270650"/>
            <a:ext cx="873900" cy="11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1175050" y="3447100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5727450" y="1466525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5344150" y="4342913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2162800" y="1758388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870100" y="1793525"/>
            <a:ext cx="1254900" cy="55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대표 이미지</a:t>
            </a:r>
            <a:endParaRPr b="0" i="0" sz="11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Google Shape;123;p5"/>
          <p:cNvGraphicFramePr/>
          <p:nvPr/>
        </p:nvGraphicFramePr>
        <p:xfrm>
          <a:off x="6571738" y="33782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{E986DAD8-D48A-42B9-B455-CC45024CE73C}</a:tableStyleId>
              </a:tblPr>
              <a:tblGrid>
                <a:gridCol w="382900"/>
                <a:gridCol w="2192675"/>
              </a:tblGrid>
              <a:tr h="211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5263"/>
                        </a:buClr>
                        <a:buSzPts val="225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Summ</a:t>
                      </a:r>
                      <a:r>
                        <a:rPr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</a:t>
                      </a:r>
                      <a:r>
                        <a:rPr b="1"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ry.</a:t>
                      </a:r>
                      <a:endParaRPr b="1" sz="900" u="none" cap="none" strike="noStrike">
                        <a:solidFill>
                          <a:srgbClr val="4E526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740175">
                <a:tc gridSpan="2">
                  <a:txBody>
                    <a:bodyPr/>
                    <a:lstStyle/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#01 - </a:t>
                      </a: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마이페이지</a:t>
                      </a:r>
                      <a:endParaRPr sz="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#02 - </a:t>
                      </a: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사용자 PW</a:t>
                      </a:r>
                      <a:endParaRPr sz="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1</a:t>
                      </a:r>
                      <a:endParaRPr sz="850" u="none" cap="none" strike="noStrike">
                        <a:solidFill>
                          <a:srgbClr val="00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설정을 클릭하면, 사용자 ‘마이페이지’로 이동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3"/>
                        <a:buFont typeface="Malgun Gothic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사용자 PW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82575" lvl="0" marL="45720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3"/>
                        <a:buFont typeface="Noto Sans"/>
                        <a:buChar char="●"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PW의 경우, 블라인드 처리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4" name="Google Shape;124;p5"/>
          <p:cNvSpPr txBox="1"/>
          <p:nvPr/>
        </p:nvSpPr>
        <p:spPr>
          <a:xfrm>
            <a:off x="11780252" y="106980"/>
            <a:ext cx="2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ko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-11075" y="-11075"/>
            <a:ext cx="9155100" cy="348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Page Title.	사용자_마이 페이지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7" name="Google Shape;127;p5"/>
          <p:cNvSpPr txBox="1"/>
          <p:nvPr/>
        </p:nvSpPr>
        <p:spPr>
          <a:xfrm>
            <a:off x="341655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Group Title.	Main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657175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Description.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29" name="Google Shape;129;p5"/>
          <p:cNvCxnSpPr/>
          <p:nvPr/>
        </p:nvCxnSpPr>
        <p:spPr>
          <a:xfrm>
            <a:off x="6571750" y="337675"/>
            <a:ext cx="0" cy="414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p5"/>
          <p:cNvSpPr/>
          <p:nvPr/>
        </p:nvSpPr>
        <p:spPr>
          <a:xfrm>
            <a:off x="146925" y="473300"/>
            <a:ext cx="6257700" cy="4529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146925" y="473225"/>
            <a:ext cx="1319100" cy="4529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146925" y="473300"/>
            <a:ext cx="6257700" cy="34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204225" y="957675"/>
            <a:ext cx="1204500" cy="5016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사용자 프로필</a:t>
            </a:r>
            <a:endParaRPr b="0" i="0" sz="9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34" name="Google Shape;13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825" y="535050"/>
            <a:ext cx="1022751" cy="204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"/>
          <p:cNvSpPr txBox="1"/>
          <p:nvPr/>
        </p:nvSpPr>
        <p:spPr>
          <a:xfrm>
            <a:off x="1181925" y="467225"/>
            <a:ext cx="12006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INSIGHTS</a:t>
            </a:r>
            <a:endParaRPr b="0" i="0" sz="1600" u="none" cap="none" strike="noStrike">
              <a:solidFill>
                <a:srgbClr val="FFFFF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36" name="Google Shape;13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575" y="1163200"/>
            <a:ext cx="90550" cy="905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37" name="Google Shape;13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9525" y="1163475"/>
            <a:ext cx="90001" cy="9000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38" name="Google Shape;138;p5"/>
          <p:cNvSpPr/>
          <p:nvPr/>
        </p:nvSpPr>
        <p:spPr>
          <a:xfrm>
            <a:off x="204225" y="1564775"/>
            <a:ext cx="1204500" cy="23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브랜드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9" name="Google Shape;139;p5"/>
          <p:cNvSpPr/>
          <p:nvPr/>
        </p:nvSpPr>
        <p:spPr>
          <a:xfrm>
            <a:off x="204225" y="184462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메인 리포트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204225" y="200537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리뷰량 분석 	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204225" y="216612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 감정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204225" y="232687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 토픽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204225" y="2571750"/>
            <a:ext cx="1204500" cy="23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상품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204225" y="2851600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상품 성과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204225" y="3012350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상품 상세 페이지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1466025" y="822200"/>
            <a:ext cx="4938600" cy="23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1598075" y="1136475"/>
            <a:ext cx="12915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마이페이지</a:t>
            </a:r>
            <a:endParaRPr b="1" i="0" sz="9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1658550" y="1459275"/>
            <a:ext cx="979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2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사용자 정보</a:t>
            </a:r>
            <a:endParaRPr b="0" i="0" sz="800" u="none" cap="none" strike="noStrike">
              <a:solidFill>
                <a:schemeClr val="dk2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1658550" y="1902000"/>
            <a:ext cx="979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2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사용자 ID</a:t>
            </a:r>
            <a:endParaRPr b="0" i="0" sz="800" u="none" cap="none" strike="noStrike">
              <a:solidFill>
                <a:schemeClr val="dk2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1658550" y="2257275"/>
            <a:ext cx="979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2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사용자 PW</a:t>
            </a:r>
            <a:endParaRPr b="0" i="0" sz="800" u="none" cap="none" strike="noStrike">
              <a:solidFill>
                <a:schemeClr val="dk2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3201300" y="1474725"/>
            <a:ext cx="1370700" cy="20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사용자 님</a:t>
            </a:r>
            <a:endParaRPr b="0" i="0" sz="11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2679800" y="1871550"/>
            <a:ext cx="1892100" cy="20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사용자 ID</a:t>
            </a:r>
            <a:endParaRPr b="0" i="0" sz="11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2679800" y="1402725"/>
            <a:ext cx="348900" cy="348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2679800" y="2226825"/>
            <a:ext cx="1892100" cy="20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●</a:t>
            </a:r>
            <a:r>
              <a:rPr b="0" i="0" lang="ko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●●●●●●●●●</a:t>
            </a:r>
            <a:endParaRPr b="0" i="0" sz="11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1658550" y="2612550"/>
            <a:ext cx="979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2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사용자 권한</a:t>
            </a:r>
            <a:endParaRPr b="0" i="0" sz="800" u="none" cap="none" strike="noStrike">
              <a:solidFill>
                <a:schemeClr val="dk2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2679800" y="2582100"/>
            <a:ext cx="1892100" cy="20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일반회원</a:t>
            </a:r>
            <a:endParaRPr b="0" i="0" sz="11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7" name="Google Shape;157;p5"/>
          <p:cNvSpPr txBox="1"/>
          <p:nvPr/>
        </p:nvSpPr>
        <p:spPr>
          <a:xfrm>
            <a:off x="146925" y="4593450"/>
            <a:ext cx="1261800" cy="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무신사 홈페이지 이동하기</a:t>
            </a:r>
            <a:endParaRPr b="0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146925" y="4745550"/>
            <a:ext cx="1261800" cy="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서비스 문의하기</a:t>
            </a:r>
            <a:endParaRPr b="0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59" name="Google Shape;15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9525" y="4599050"/>
            <a:ext cx="79375" cy="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7725" y="4751163"/>
            <a:ext cx="79375" cy="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"/>
          <p:cNvSpPr/>
          <p:nvPr/>
        </p:nvSpPr>
        <p:spPr>
          <a:xfrm>
            <a:off x="1466025" y="932325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"/>
          <p:cNvSpPr txBox="1"/>
          <p:nvPr/>
        </p:nvSpPr>
        <p:spPr>
          <a:xfrm>
            <a:off x="1658550" y="2967825"/>
            <a:ext cx="979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2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브랜드</a:t>
            </a:r>
            <a:endParaRPr b="0" i="0" sz="800" u="none" cap="none" strike="noStrike">
              <a:solidFill>
                <a:schemeClr val="dk2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2679800" y="2937375"/>
            <a:ext cx="1892100" cy="20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브랜드 이름</a:t>
            </a:r>
            <a:endParaRPr b="0" i="0" sz="11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1529625" y="2079125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9250" y="1363990"/>
            <a:ext cx="90550" cy="905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Google Shape;170;p7"/>
          <p:cNvGraphicFramePr/>
          <p:nvPr/>
        </p:nvGraphicFramePr>
        <p:xfrm>
          <a:off x="6571738" y="33782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{E986DAD8-D48A-42B9-B455-CC45024CE73C}</a:tableStyleId>
              </a:tblPr>
              <a:tblGrid>
                <a:gridCol w="382900"/>
                <a:gridCol w="2189350"/>
              </a:tblGrid>
              <a:tr h="211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5263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Summ</a:t>
                      </a:r>
                      <a:r>
                        <a:rPr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</a:t>
                      </a:r>
                      <a:r>
                        <a:rPr b="1"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ry.</a:t>
                      </a:r>
                      <a:endParaRPr b="1" sz="900" u="none" cap="none" strike="noStrike">
                        <a:solidFill>
                          <a:srgbClr val="4E526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740175">
                <a:tc gridSpan="2">
                  <a:txBody>
                    <a:bodyPr/>
                    <a:lstStyle/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#01 - </a:t>
                      </a: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문의하기</a:t>
                      </a:r>
                      <a:endParaRPr sz="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#02 - 문의 내용 작성</a:t>
                      </a:r>
                      <a:endParaRPr sz="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1</a:t>
                      </a:r>
                      <a:endParaRPr sz="850" u="none" cap="none" strike="noStrike">
                        <a:solidFill>
                          <a:srgbClr val="00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‘서비스 문의하기’ 버튼 클릭 시,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‘문의하기’ 폼 생성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‘문의 내용’은 최대 500글자까지 작성 가능,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‘문의 전달하기’ 버튼 클릭 시 관리자에게 전달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3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user-email은 </a:t>
                      </a:r>
                      <a:r>
                        <a:rPr lang="ko" sz="850" u="sng" cap="none" strike="noStrike">
                          <a:solidFill>
                            <a:schemeClr val="hlink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  <a:hlinkClick r:id="rId3"/>
                        </a:rPr>
                        <a:t>aaa@a.com</a:t>
                      </a: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의 형태만 입력 가능,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이후 문의 내용 답변을 받을 이메일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1" name="Google Shape;171;p7"/>
          <p:cNvSpPr txBox="1"/>
          <p:nvPr/>
        </p:nvSpPr>
        <p:spPr>
          <a:xfrm>
            <a:off x="11780252" y="106980"/>
            <a:ext cx="2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ko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-11075" y="-11075"/>
            <a:ext cx="9155100" cy="348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"/>
          <p:cNvSpPr txBox="1"/>
          <p:nvPr/>
        </p:nvSpPr>
        <p:spPr>
          <a:xfrm>
            <a:off x="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Page Title.	문의하기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341655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Group Title.	Main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5" name="Google Shape;175;p7"/>
          <p:cNvSpPr txBox="1"/>
          <p:nvPr/>
        </p:nvSpPr>
        <p:spPr>
          <a:xfrm>
            <a:off x="657175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Description.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76" name="Google Shape;176;p7"/>
          <p:cNvCxnSpPr/>
          <p:nvPr/>
        </p:nvCxnSpPr>
        <p:spPr>
          <a:xfrm>
            <a:off x="6571750" y="337675"/>
            <a:ext cx="0" cy="414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" name="Google Shape;177;p7"/>
          <p:cNvSpPr/>
          <p:nvPr/>
        </p:nvSpPr>
        <p:spPr>
          <a:xfrm>
            <a:off x="146925" y="473300"/>
            <a:ext cx="6257700" cy="4529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826175" y="759325"/>
            <a:ext cx="5079000" cy="4243800"/>
          </a:xfrm>
          <a:prstGeom prst="roundRect">
            <a:avLst>
              <a:gd fmla="val 5318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1418850" y="2145600"/>
            <a:ext cx="3931800" cy="228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최대 500글자</a:t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2256725" y="855838"/>
            <a:ext cx="2217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문의하기</a:t>
            </a:r>
            <a:endParaRPr b="1" i="0" sz="18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1" name="Google Shape;181;p7"/>
          <p:cNvSpPr txBox="1"/>
          <p:nvPr/>
        </p:nvSpPr>
        <p:spPr>
          <a:xfrm>
            <a:off x="1331100" y="1257650"/>
            <a:ext cx="979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2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user 이름</a:t>
            </a:r>
            <a:endParaRPr b="0" i="0" sz="800" u="none" cap="none" strike="noStrike">
              <a:solidFill>
                <a:schemeClr val="dk2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2451450" y="1227200"/>
            <a:ext cx="2899200" cy="20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000님</a:t>
            </a:r>
            <a:endParaRPr b="0" i="0" sz="11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3" name="Google Shape;183;p7"/>
          <p:cNvSpPr txBox="1"/>
          <p:nvPr/>
        </p:nvSpPr>
        <p:spPr>
          <a:xfrm>
            <a:off x="1331100" y="1498175"/>
            <a:ext cx="979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2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Brand</a:t>
            </a:r>
            <a:endParaRPr b="0" i="0" sz="800" u="none" cap="none" strike="noStrike">
              <a:solidFill>
                <a:schemeClr val="dk2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84" name="Google Shape;184;p7"/>
          <p:cNvSpPr txBox="1"/>
          <p:nvPr/>
        </p:nvSpPr>
        <p:spPr>
          <a:xfrm>
            <a:off x="1331100" y="1738700"/>
            <a:ext cx="979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2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user -email</a:t>
            </a:r>
            <a:endParaRPr b="0" i="0" sz="800" u="none" cap="none" strike="noStrike">
              <a:solidFill>
                <a:schemeClr val="dk2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85" name="Google Shape;185;p7"/>
          <p:cNvSpPr txBox="1"/>
          <p:nvPr/>
        </p:nvSpPr>
        <p:spPr>
          <a:xfrm>
            <a:off x="1331100" y="1959975"/>
            <a:ext cx="979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2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문의 내용</a:t>
            </a:r>
            <a:endParaRPr b="0" i="0" sz="800" u="none" cap="none" strike="noStrike">
              <a:solidFill>
                <a:schemeClr val="dk2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2451450" y="1467725"/>
            <a:ext cx="2899200" cy="20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무신사</a:t>
            </a:r>
            <a:endParaRPr b="0" i="0" sz="11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2451450" y="1708250"/>
            <a:ext cx="2899200" cy="20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email</a:t>
            </a:r>
            <a:endParaRPr b="0" i="0" sz="11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2545175" y="4485475"/>
            <a:ext cx="1795200" cy="29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" sz="11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문의 전달하기</a:t>
            </a:r>
            <a:endParaRPr b="1" i="0" sz="11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2689650" y="702350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1170150" y="1907625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2256725" y="1642175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" sz="26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브랜드 분석 페이지 </a:t>
            </a:r>
            <a:endParaRPr b="0" i="0" sz="26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" name="Google Shape;201;p8"/>
          <p:cNvGraphicFramePr/>
          <p:nvPr/>
        </p:nvGraphicFramePr>
        <p:xfrm>
          <a:off x="6571738" y="33782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{E986DAD8-D48A-42B9-B455-CC45024CE73C}</a:tableStyleId>
              </a:tblPr>
              <a:tblGrid>
                <a:gridCol w="382900"/>
                <a:gridCol w="2189350"/>
              </a:tblGrid>
              <a:tr h="211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5263"/>
                        </a:buClr>
                        <a:buSzPts val="225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Summ</a:t>
                      </a:r>
                      <a:r>
                        <a:rPr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</a:t>
                      </a:r>
                      <a:r>
                        <a:rPr b="1"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ry.         </a:t>
                      </a:r>
                      <a:r>
                        <a:rPr lang="ko" sz="900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ko" sz="900">
                          <a:solidFill>
                            <a:schemeClr val="lt1"/>
                          </a:solidFill>
                          <a:highlight>
                            <a:srgbClr val="0000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중요도:상</a:t>
                      </a:r>
                      <a:endParaRPr b="1" sz="900" u="none" cap="none" strike="noStrike">
                        <a:solidFill>
                          <a:srgbClr val="4E526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740175">
                <a:tc gridSpan="2">
                  <a:txBody>
                    <a:bodyPr/>
                    <a:lstStyle/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#01 - </a:t>
                      </a: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필터링</a:t>
                      </a:r>
                      <a:endParaRPr sz="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#02 - </a:t>
                      </a: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메인 리포트 초기 화면</a:t>
                      </a:r>
                      <a:endParaRPr sz="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#03 - </a:t>
                      </a: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브랜드 선호도</a:t>
                      </a:r>
                      <a:endParaRPr sz="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#04 - 브랜드 내 상품 랭킹 정보</a:t>
                      </a:r>
                      <a:endParaRPr sz="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#05 - 브랜드 인기 연령대 및 성별</a:t>
                      </a:r>
                      <a:endParaRPr sz="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1</a:t>
                      </a:r>
                      <a:endParaRPr sz="850" u="none" cap="none" strike="noStrike">
                        <a:solidFill>
                          <a:srgbClr val="00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메인리포트에서 기간은 설정 불가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메인리포트에서 카테고리 설정 불가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업종 간 비교할 수 있는 화면 제공,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off 시 내 브랜드만 확인하는 화면 제공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최초 메인 리포트 페이지에서는 필터 보이지 않게 설정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3"/>
                        <a:buFont typeface="Malgun Gothic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메인리포트 초기 화면의 필터링 </a:t>
                      </a: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default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3"/>
                        <a:buFont typeface="Malgun Gothic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기간 : 전일 기준 전체 기간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3"/>
                        <a:buFont typeface="Malgun Gothic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카테고리 : 전체 카테고리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3"/>
                        <a:buFont typeface="Malgun Gothic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업종 : on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3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브랜드 선호도 : 좋아요 기준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카테고리 &amp; 기간 설정 불가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SPA 업종은 n개 브랜드 평균 값 화면 제공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4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3"/>
                        <a:buFont typeface="Malgun Gothic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브랜드 내 상품 랭킹 나열, 전일 기준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3"/>
                        <a:buFont typeface="Malgun Gothic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카테고리 &amp; 기간 설정 불가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0" lang="ko" sz="85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b="0" sz="8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브랜드 인기 연령대는 막대그래프로,</a:t>
                      </a:r>
                      <a:endParaRPr sz="8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성별은 파이차트로 화면 제공</a:t>
                      </a:r>
                      <a:endParaRPr sz="8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전일 기준</a:t>
                      </a:r>
                      <a:endParaRPr sz="8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카테고리 &amp; 기간 설정 불가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2" name="Google Shape;202;p8"/>
          <p:cNvSpPr txBox="1"/>
          <p:nvPr/>
        </p:nvSpPr>
        <p:spPr>
          <a:xfrm>
            <a:off x="11780252" y="106980"/>
            <a:ext cx="2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ko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-11075" y="-11075"/>
            <a:ext cx="9155100" cy="348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8"/>
          <p:cNvSpPr txBox="1"/>
          <p:nvPr/>
        </p:nvSpPr>
        <p:spPr>
          <a:xfrm>
            <a:off x="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Page Title.	메인 리포트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5" name="Google Shape;205;p8"/>
          <p:cNvSpPr txBox="1"/>
          <p:nvPr/>
        </p:nvSpPr>
        <p:spPr>
          <a:xfrm>
            <a:off x="341655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Group Title.	브랜드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6" name="Google Shape;206;p8"/>
          <p:cNvSpPr txBox="1"/>
          <p:nvPr/>
        </p:nvSpPr>
        <p:spPr>
          <a:xfrm>
            <a:off x="657175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Description.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207" name="Google Shape;207;p8"/>
          <p:cNvCxnSpPr/>
          <p:nvPr/>
        </p:nvCxnSpPr>
        <p:spPr>
          <a:xfrm>
            <a:off x="6571750" y="337675"/>
            <a:ext cx="0" cy="414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8"/>
          <p:cNvSpPr/>
          <p:nvPr/>
        </p:nvSpPr>
        <p:spPr>
          <a:xfrm>
            <a:off x="145650" y="473225"/>
            <a:ext cx="6257700" cy="4529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146925" y="473225"/>
            <a:ext cx="1319100" cy="4529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146925" y="473300"/>
            <a:ext cx="6257700" cy="34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204225" y="957675"/>
            <a:ext cx="1204500" cy="5016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사용자 프로필</a:t>
            </a:r>
            <a:endParaRPr b="0" i="0" sz="9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12" name="Google Shape;21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825" y="535050"/>
            <a:ext cx="1022751" cy="20475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8"/>
          <p:cNvSpPr txBox="1"/>
          <p:nvPr/>
        </p:nvSpPr>
        <p:spPr>
          <a:xfrm>
            <a:off x="1181925" y="467225"/>
            <a:ext cx="12006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INSIGHTS</a:t>
            </a:r>
            <a:endParaRPr b="0" i="0" sz="1600" u="none" cap="none" strike="noStrike">
              <a:solidFill>
                <a:srgbClr val="FFFFF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14" name="Google Shape;21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575" y="1163200"/>
            <a:ext cx="90550" cy="905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215" name="Google Shape;21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9525" y="1163475"/>
            <a:ext cx="90001" cy="9000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16" name="Google Shape;216;p8"/>
          <p:cNvSpPr/>
          <p:nvPr/>
        </p:nvSpPr>
        <p:spPr>
          <a:xfrm>
            <a:off x="204225" y="1564775"/>
            <a:ext cx="1204500" cy="23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브랜드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204225" y="184462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메인 리포트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8" name="Google Shape;218;p8"/>
          <p:cNvSpPr/>
          <p:nvPr/>
        </p:nvSpPr>
        <p:spPr>
          <a:xfrm>
            <a:off x="204225" y="200537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리뷰량 분석 	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9" name="Google Shape;219;p8"/>
          <p:cNvSpPr/>
          <p:nvPr/>
        </p:nvSpPr>
        <p:spPr>
          <a:xfrm>
            <a:off x="204225" y="216612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 감정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204225" y="232687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 토픽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204225" y="2571750"/>
            <a:ext cx="1204500" cy="23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상품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2" name="Google Shape;222;p8"/>
          <p:cNvSpPr/>
          <p:nvPr/>
        </p:nvSpPr>
        <p:spPr>
          <a:xfrm>
            <a:off x="204225" y="2851600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상품 성과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204225" y="3012350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상품 상세 페이지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4" name="Google Shape;224;p8"/>
          <p:cNvSpPr txBox="1"/>
          <p:nvPr/>
        </p:nvSpPr>
        <p:spPr>
          <a:xfrm>
            <a:off x="146925" y="4593450"/>
            <a:ext cx="1261800" cy="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무신사 홈페이지 이동하기</a:t>
            </a:r>
            <a:endParaRPr b="0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5" name="Google Shape;225;p8"/>
          <p:cNvSpPr txBox="1"/>
          <p:nvPr/>
        </p:nvSpPr>
        <p:spPr>
          <a:xfrm>
            <a:off x="146925" y="4745550"/>
            <a:ext cx="1261800" cy="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서비스 문의하기</a:t>
            </a:r>
            <a:endParaRPr b="0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26" name="Google Shape;22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9525" y="4599050"/>
            <a:ext cx="79375" cy="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7725" y="4751163"/>
            <a:ext cx="79375" cy="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8"/>
          <p:cNvSpPr/>
          <p:nvPr/>
        </p:nvSpPr>
        <p:spPr>
          <a:xfrm>
            <a:off x="1466025" y="822200"/>
            <a:ext cx="4938600" cy="23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8"/>
          <p:cNvSpPr txBox="1"/>
          <p:nvPr/>
        </p:nvSpPr>
        <p:spPr>
          <a:xfrm>
            <a:off x="1506925" y="822200"/>
            <a:ext cx="94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sng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시작일 0000.00.00</a:t>
            </a:r>
            <a:endParaRPr b="0" i="0" sz="700" u="sng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0" name="Google Shape;230;p8"/>
          <p:cNvSpPr txBox="1"/>
          <p:nvPr/>
        </p:nvSpPr>
        <p:spPr>
          <a:xfrm>
            <a:off x="2394425" y="822200"/>
            <a:ext cx="94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sng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종료일 0000.00.00</a:t>
            </a:r>
            <a:endParaRPr b="0" i="0" sz="700" u="sng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1" name="Google Shape;231;p8"/>
          <p:cNvSpPr txBox="1"/>
          <p:nvPr/>
        </p:nvSpPr>
        <p:spPr>
          <a:xfrm>
            <a:off x="2289350" y="822200"/>
            <a:ext cx="2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~</a:t>
            </a:r>
            <a:endParaRPr b="0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2" name="Google Shape;232;p8"/>
          <p:cNvSpPr/>
          <p:nvPr/>
        </p:nvSpPr>
        <p:spPr>
          <a:xfrm>
            <a:off x="3320900" y="892550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1개월 / 3개월 / 6개월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3" name="Google Shape;233;p8"/>
          <p:cNvSpPr txBox="1"/>
          <p:nvPr/>
        </p:nvSpPr>
        <p:spPr>
          <a:xfrm>
            <a:off x="4150100" y="822200"/>
            <a:ext cx="1176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sng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카테고리 &gt; 상위 &gt; 하위</a:t>
            </a:r>
            <a:endParaRPr b="0" i="0" sz="700" u="sng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4" name="Google Shape;234;p8"/>
          <p:cNvSpPr txBox="1"/>
          <p:nvPr/>
        </p:nvSpPr>
        <p:spPr>
          <a:xfrm>
            <a:off x="1598075" y="1136475"/>
            <a:ext cx="12915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메인 리포트</a:t>
            </a:r>
            <a:endParaRPr b="1" i="0" sz="9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1669100" y="1396425"/>
            <a:ext cx="2040000" cy="38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 txBox="1"/>
          <p:nvPr/>
        </p:nvSpPr>
        <p:spPr>
          <a:xfrm>
            <a:off x="1714500" y="1453900"/>
            <a:ext cx="8292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브랜드 선호도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3912175" y="1396425"/>
            <a:ext cx="2040000" cy="38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 txBox="1"/>
          <p:nvPr/>
        </p:nvSpPr>
        <p:spPr>
          <a:xfrm>
            <a:off x="3957575" y="1453900"/>
            <a:ext cx="13191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SPA 업종 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브랜드 선호도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9" name="Google Shape;239;p8"/>
          <p:cNvSpPr/>
          <p:nvPr/>
        </p:nvSpPr>
        <p:spPr>
          <a:xfrm>
            <a:off x="1669100" y="1927625"/>
            <a:ext cx="4283100" cy="9090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8"/>
          <p:cNvSpPr txBox="1"/>
          <p:nvPr/>
        </p:nvSpPr>
        <p:spPr>
          <a:xfrm>
            <a:off x="1714500" y="1985100"/>
            <a:ext cx="1372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브랜드 내 상품 랭킹 정보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41" name="Google Shape;241;p8"/>
          <p:cNvSpPr txBox="1"/>
          <p:nvPr/>
        </p:nvSpPr>
        <p:spPr>
          <a:xfrm>
            <a:off x="3207900" y="1387800"/>
            <a:ext cx="5559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전일 기준</a:t>
            </a:r>
            <a:endParaRPr b="0" i="0" sz="6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42" name="Google Shape;242;p8"/>
          <p:cNvSpPr txBox="1"/>
          <p:nvPr/>
        </p:nvSpPr>
        <p:spPr>
          <a:xfrm>
            <a:off x="5486175" y="1387800"/>
            <a:ext cx="5559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전일 기준</a:t>
            </a:r>
            <a:endParaRPr b="0" i="0" sz="6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43" name="Google Shape;243;p8"/>
          <p:cNvSpPr txBox="1"/>
          <p:nvPr/>
        </p:nvSpPr>
        <p:spPr>
          <a:xfrm>
            <a:off x="5486175" y="1927600"/>
            <a:ext cx="5559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전일 기준</a:t>
            </a:r>
            <a:endParaRPr b="0" i="0" sz="6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44" name="Google Shape;244;p8"/>
          <p:cNvSpPr/>
          <p:nvPr/>
        </p:nvSpPr>
        <p:spPr>
          <a:xfrm>
            <a:off x="1669100" y="2896625"/>
            <a:ext cx="4283100" cy="20130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714500" y="2954100"/>
            <a:ext cx="1372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브랜드 인기 연령대 및 성별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5486175" y="2896625"/>
            <a:ext cx="5559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전일 기준</a:t>
            </a:r>
            <a:endParaRPr b="0" i="0" sz="6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47" name="Google Shape;247;p8"/>
          <p:cNvSpPr txBox="1"/>
          <p:nvPr/>
        </p:nvSpPr>
        <p:spPr>
          <a:xfrm>
            <a:off x="1714500" y="3973450"/>
            <a:ext cx="1372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SPA 업종 인기 연령대 및 성별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48" name="Google Shape;248;p8"/>
          <p:cNvSpPr txBox="1"/>
          <p:nvPr/>
        </p:nvSpPr>
        <p:spPr>
          <a:xfrm>
            <a:off x="5486175" y="3915975"/>
            <a:ext cx="5559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전일 기준</a:t>
            </a:r>
            <a:endParaRPr b="0" i="0" sz="6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249" name="Google Shape;249;p8"/>
          <p:cNvGrpSpPr/>
          <p:nvPr/>
        </p:nvGrpSpPr>
        <p:grpSpPr>
          <a:xfrm>
            <a:off x="1837863" y="2193050"/>
            <a:ext cx="360125" cy="490275"/>
            <a:chOff x="2101925" y="2183925"/>
            <a:chExt cx="360125" cy="490275"/>
          </a:xfrm>
        </p:grpSpPr>
        <p:sp>
          <p:nvSpPr>
            <p:cNvPr id="250" name="Google Shape;250;p8"/>
            <p:cNvSpPr/>
            <p:nvPr/>
          </p:nvSpPr>
          <p:spPr>
            <a:xfrm>
              <a:off x="2108050" y="2187150"/>
              <a:ext cx="354000" cy="4239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101925" y="2183925"/>
              <a:ext cx="283800" cy="9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1" i="0" lang="ko" sz="400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1위</a:t>
              </a:r>
              <a:endParaRPr b="1" i="0" sz="4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2108050" y="2604600"/>
              <a:ext cx="354000" cy="696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Arial"/>
                <a:buNone/>
              </a:pPr>
              <a:r>
                <a:rPr b="0" i="0" lang="ko" sz="100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상품명/ 가격</a:t>
              </a:r>
              <a:endParaRPr b="0" i="0" sz="1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253" name="Google Shape;253;p8"/>
          <p:cNvGrpSpPr/>
          <p:nvPr/>
        </p:nvGrpSpPr>
        <p:grpSpPr>
          <a:xfrm>
            <a:off x="2236438" y="2193050"/>
            <a:ext cx="360125" cy="490275"/>
            <a:chOff x="2075525" y="2183925"/>
            <a:chExt cx="360125" cy="490275"/>
          </a:xfrm>
        </p:grpSpPr>
        <p:sp>
          <p:nvSpPr>
            <p:cNvPr id="254" name="Google Shape;254;p8"/>
            <p:cNvSpPr/>
            <p:nvPr/>
          </p:nvSpPr>
          <p:spPr>
            <a:xfrm>
              <a:off x="2081650" y="2187150"/>
              <a:ext cx="354000" cy="4239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2075525" y="2183925"/>
              <a:ext cx="283800" cy="9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1" i="0" lang="ko" sz="400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2위</a:t>
              </a:r>
              <a:endParaRPr b="1" i="0" sz="4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2081650" y="2604600"/>
              <a:ext cx="354000" cy="696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Arial"/>
                <a:buNone/>
              </a:pPr>
              <a:r>
                <a:rPr b="0" i="0" lang="ko" sz="100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상품명/ 가격</a:t>
              </a:r>
              <a:endParaRPr b="0" i="0" sz="1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257" name="Google Shape;257;p8"/>
          <p:cNvGrpSpPr/>
          <p:nvPr/>
        </p:nvGrpSpPr>
        <p:grpSpPr>
          <a:xfrm>
            <a:off x="2635013" y="2193050"/>
            <a:ext cx="360125" cy="490275"/>
            <a:chOff x="2075525" y="2183925"/>
            <a:chExt cx="360125" cy="490275"/>
          </a:xfrm>
        </p:grpSpPr>
        <p:sp>
          <p:nvSpPr>
            <p:cNvPr id="258" name="Google Shape;258;p8"/>
            <p:cNvSpPr/>
            <p:nvPr/>
          </p:nvSpPr>
          <p:spPr>
            <a:xfrm>
              <a:off x="2081650" y="2187150"/>
              <a:ext cx="354000" cy="4239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2075525" y="2183925"/>
              <a:ext cx="283800" cy="9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1" i="0" lang="ko" sz="400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3위</a:t>
              </a:r>
              <a:endParaRPr b="1" i="0" sz="4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2081650" y="2604600"/>
              <a:ext cx="354000" cy="696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Arial"/>
                <a:buNone/>
              </a:pPr>
              <a:r>
                <a:rPr b="0" i="0" lang="ko" sz="100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상품명/ 가격</a:t>
              </a:r>
              <a:endParaRPr b="0" i="0" sz="1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261" name="Google Shape;261;p8"/>
          <p:cNvGrpSpPr/>
          <p:nvPr/>
        </p:nvGrpSpPr>
        <p:grpSpPr>
          <a:xfrm>
            <a:off x="3033588" y="2193050"/>
            <a:ext cx="360125" cy="490275"/>
            <a:chOff x="2049125" y="2183925"/>
            <a:chExt cx="360125" cy="490275"/>
          </a:xfrm>
        </p:grpSpPr>
        <p:sp>
          <p:nvSpPr>
            <p:cNvPr id="262" name="Google Shape;262;p8"/>
            <p:cNvSpPr/>
            <p:nvPr/>
          </p:nvSpPr>
          <p:spPr>
            <a:xfrm>
              <a:off x="2055250" y="2187150"/>
              <a:ext cx="354000" cy="4239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2049125" y="2183925"/>
              <a:ext cx="283800" cy="9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1" i="0" lang="ko" sz="400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4위</a:t>
              </a:r>
              <a:endParaRPr b="1" i="0" sz="4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2055250" y="2604600"/>
              <a:ext cx="354000" cy="696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Arial"/>
                <a:buNone/>
              </a:pPr>
              <a:r>
                <a:rPr b="0" i="0" lang="ko" sz="100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상품명/ 가격</a:t>
              </a:r>
              <a:endParaRPr b="0" i="0" sz="1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265" name="Google Shape;265;p8"/>
          <p:cNvGrpSpPr/>
          <p:nvPr/>
        </p:nvGrpSpPr>
        <p:grpSpPr>
          <a:xfrm>
            <a:off x="3432163" y="2193050"/>
            <a:ext cx="360125" cy="490275"/>
            <a:chOff x="2270975" y="2183925"/>
            <a:chExt cx="360125" cy="490275"/>
          </a:xfrm>
        </p:grpSpPr>
        <p:sp>
          <p:nvSpPr>
            <p:cNvPr id="266" name="Google Shape;266;p8"/>
            <p:cNvSpPr/>
            <p:nvPr/>
          </p:nvSpPr>
          <p:spPr>
            <a:xfrm>
              <a:off x="2277100" y="2187150"/>
              <a:ext cx="354000" cy="4239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2270975" y="2183925"/>
              <a:ext cx="283800" cy="9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1" i="0" lang="ko" sz="400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5위</a:t>
              </a:r>
              <a:endParaRPr b="1" i="0" sz="4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2277100" y="2604600"/>
              <a:ext cx="354000" cy="696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Arial"/>
                <a:buNone/>
              </a:pPr>
              <a:r>
                <a:rPr b="0" i="0" lang="ko" sz="100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상품명/ 가격</a:t>
              </a:r>
              <a:endParaRPr b="0" i="0" sz="1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269" name="Google Shape;269;p8"/>
          <p:cNvGrpSpPr/>
          <p:nvPr/>
        </p:nvGrpSpPr>
        <p:grpSpPr>
          <a:xfrm>
            <a:off x="3830738" y="2193050"/>
            <a:ext cx="360125" cy="490275"/>
            <a:chOff x="2049125" y="2183925"/>
            <a:chExt cx="360125" cy="490275"/>
          </a:xfrm>
        </p:grpSpPr>
        <p:sp>
          <p:nvSpPr>
            <p:cNvPr id="270" name="Google Shape;270;p8"/>
            <p:cNvSpPr/>
            <p:nvPr/>
          </p:nvSpPr>
          <p:spPr>
            <a:xfrm>
              <a:off x="2055250" y="2187150"/>
              <a:ext cx="354000" cy="4239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2049125" y="2183925"/>
              <a:ext cx="283800" cy="9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1" i="0" lang="ko" sz="400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6위</a:t>
              </a:r>
              <a:endParaRPr b="1" i="0" sz="4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2055250" y="2604600"/>
              <a:ext cx="354000" cy="696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Arial"/>
                <a:buNone/>
              </a:pPr>
              <a:r>
                <a:rPr b="0" i="0" lang="ko" sz="100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상품명/ 가격</a:t>
              </a:r>
              <a:endParaRPr b="0" i="0" sz="1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273" name="Google Shape;273;p8"/>
          <p:cNvGrpSpPr/>
          <p:nvPr/>
        </p:nvGrpSpPr>
        <p:grpSpPr>
          <a:xfrm>
            <a:off x="4229313" y="2193050"/>
            <a:ext cx="360125" cy="490275"/>
            <a:chOff x="2022725" y="2183925"/>
            <a:chExt cx="360125" cy="490275"/>
          </a:xfrm>
        </p:grpSpPr>
        <p:sp>
          <p:nvSpPr>
            <p:cNvPr id="274" name="Google Shape;274;p8"/>
            <p:cNvSpPr/>
            <p:nvPr/>
          </p:nvSpPr>
          <p:spPr>
            <a:xfrm>
              <a:off x="2028850" y="2187150"/>
              <a:ext cx="354000" cy="4239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2022725" y="2183925"/>
              <a:ext cx="283800" cy="9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1" i="0" lang="ko" sz="400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7위</a:t>
              </a:r>
              <a:endParaRPr b="1" i="0" sz="4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2028850" y="2604600"/>
              <a:ext cx="354000" cy="696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Arial"/>
                <a:buNone/>
              </a:pPr>
              <a:r>
                <a:rPr b="0" i="0" lang="ko" sz="100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상품명/ 가격</a:t>
              </a:r>
              <a:endParaRPr b="0" i="0" sz="1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277" name="Google Shape;277;p8"/>
          <p:cNvGrpSpPr/>
          <p:nvPr/>
        </p:nvGrpSpPr>
        <p:grpSpPr>
          <a:xfrm>
            <a:off x="4627888" y="2193050"/>
            <a:ext cx="360125" cy="490275"/>
            <a:chOff x="2008075" y="2183925"/>
            <a:chExt cx="360125" cy="490275"/>
          </a:xfrm>
        </p:grpSpPr>
        <p:sp>
          <p:nvSpPr>
            <p:cNvPr id="278" name="Google Shape;278;p8"/>
            <p:cNvSpPr/>
            <p:nvPr/>
          </p:nvSpPr>
          <p:spPr>
            <a:xfrm>
              <a:off x="2014200" y="2187150"/>
              <a:ext cx="354000" cy="4239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2008075" y="2183925"/>
              <a:ext cx="283800" cy="9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1" i="0" lang="ko" sz="400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8위</a:t>
              </a:r>
              <a:endParaRPr b="1" i="0" sz="4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2014200" y="2604600"/>
              <a:ext cx="354000" cy="696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Arial"/>
                <a:buNone/>
              </a:pPr>
              <a:r>
                <a:rPr b="0" i="0" lang="ko" sz="100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상품명/ 가격</a:t>
              </a:r>
              <a:endParaRPr b="0" i="0" sz="1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281" name="Google Shape;281;p8"/>
          <p:cNvGrpSpPr/>
          <p:nvPr/>
        </p:nvGrpSpPr>
        <p:grpSpPr>
          <a:xfrm>
            <a:off x="5026463" y="2193050"/>
            <a:ext cx="360125" cy="490275"/>
            <a:chOff x="2008075" y="2183925"/>
            <a:chExt cx="360125" cy="490275"/>
          </a:xfrm>
        </p:grpSpPr>
        <p:sp>
          <p:nvSpPr>
            <p:cNvPr id="282" name="Google Shape;282;p8"/>
            <p:cNvSpPr/>
            <p:nvPr/>
          </p:nvSpPr>
          <p:spPr>
            <a:xfrm>
              <a:off x="2014200" y="2187150"/>
              <a:ext cx="354000" cy="4239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2008075" y="2183925"/>
              <a:ext cx="283800" cy="9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1" i="0" lang="ko" sz="400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9위</a:t>
              </a:r>
              <a:endParaRPr b="1" i="0" sz="4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2014200" y="2604600"/>
              <a:ext cx="354000" cy="696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Arial"/>
                <a:buNone/>
              </a:pPr>
              <a:r>
                <a:rPr b="0" i="0" lang="ko" sz="100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상품명/ 가격</a:t>
              </a:r>
              <a:endParaRPr b="0" i="0" sz="1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285" name="Google Shape;285;p8"/>
          <p:cNvGrpSpPr/>
          <p:nvPr/>
        </p:nvGrpSpPr>
        <p:grpSpPr>
          <a:xfrm>
            <a:off x="5425051" y="2193050"/>
            <a:ext cx="360111" cy="490275"/>
            <a:chOff x="2008089" y="2183925"/>
            <a:chExt cx="360111" cy="490275"/>
          </a:xfrm>
        </p:grpSpPr>
        <p:sp>
          <p:nvSpPr>
            <p:cNvPr id="286" name="Google Shape;286;p8"/>
            <p:cNvSpPr/>
            <p:nvPr/>
          </p:nvSpPr>
          <p:spPr>
            <a:xfrm>
              <a:off x="2014200" y="2187150"/>
              <a:ext cx="354000" cy="4239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2008089" y="2183925"/>
              <a:ext cx="320400" cy="9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1" i="0" lang="ko" sz="400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10위</a:t>
              </a:r>
              <a:endParaRPr b="1" i="0" sz="4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2014200" y="2604600"/>
              <a:ext cx="354000" cy="696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Arial"/>
                <a:buNone/>
              </a:pPr>
              <a:r>
                <a:rPr b="0" i="0" lang="ko" sz="100" u="none" cap="none" strike="noStrik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상품명/ 가격</a:t>
              </a:r>
              <a:endParaRPr b="0" i="0" sz="1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289" name="Google Shape;289;p8"/>
          <p:cNvSpPr/>
          <p:nvPr/>
        </p:nvSpPr>
        <p:spPr>
          <a:xfrm>
            <a:off x="2289350" y="3201900"/>
            <a:ext cx="2883900" cy="60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50883" y="3338400"/>
            <a:ext cx="335684" cy="3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8"/>
          <p:cNvSpPr txBox="1"/>
          <p:nvPr/>
        </p:nvSpPr>
        <p:spPr>
          <a:xfrm>
            <a:off x="4005800" y="3283675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성별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92" name="Google Shape;292;p8"/>
          <p:cNvSpPr txBox="1"/>
          <p:nvPr/>
        </p:nvSpPr>
        <p:spPr>
          <a:xfrm>
            <a:off x="4597963" y="3326575"/>
            <a:ext cx="3669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■남자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93" name="Google Shape;293;p8"/>
          <p:cNvSpPr txBox="1"/>
          <p:nvPr/>
        </p:nvSpPr>
        <p:spPr>
          <a:xfrm>
            <a:off x="4642163" y="3415350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75%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94" name="Google Shape;294;p8"/>
          <p:cNvSpPr txBox="1"/>
          <p:nvPr/>
        </p:nvSpPr>
        <p:spPr>
          <a:xfrm>
            <a:off x="4597963" y="3511875"/>
            <a:ext cx="3669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□여자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95" name="Google Shape;295;p8"/>
          <p:cNvSpPr txBox="1"/>
          <p:nvPr/>
        </p:nvSpPr>
        <p:spPr>
          <a:xfrm>
            <a:off x="4642163" y="3600650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25%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cxnSp>
        <p:nvCxnSpPr>
          <p:cNvPr id="296" name="Google Shape;296;p8"/>
          <p:cNvCxnSpPr/>
          <p:nvPr/>
        </p:nvCxnSpPr>
        <p:spPr>
          <a:xfrm>
            <a:off x="3982775" y="3304525"/>
            <a:ext cx="0" cy="4104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7" name="Google Shape;297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42325" y="3403725"/>
            <a:ext cx="636724" cy="2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8"/>
          <p:cNvSpPr txBox="1"/>
          <p:nvPr/>
        </p:nvSpPr>
        <p:spPr>
          <a:xfrm>
            <a:off x="2589375" y="3724275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10대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99" name="Google Shape;299;p8"/>
          <p:cNvSpPr txBox="1"/>
          <p:nvPr/>
        </p:nvSpPr>
        <p:spPr>
          <a:xfrm>
            <a:off x="2748525" y="3724275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20대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300" name="Google Shape;300;p8"/>
          <p:cNvSpPr txBox="1"/>
          <p:nvPr/>
        </p:nvSpPr>
        <p:spPr>
          <a:xfrm>
            <a:off x="2910375" y="3723625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30대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301" name="Google Shape;301;p8"/>
          <p:cNvSpPr txBox="1"/>
          <p:nvPr/>
        </p:nvSpPr>
        <p:spPr>
          <a:xfrm>
            <a:off x="3059650" y="3724275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40대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302" name="Google Shape;302;p8"/>
          <p:cNvPicPr preferRelativeResize="0"/>
          <p:nvPr/>
        </p:nvPicPr>
        <p:blipFill rotWithShape="1">
          <a:blip r:embed="rId8">
            <a:alphaModFix/>
          </a:blip>
          <a:srcRect b="0" l="50595" r="0" t="0"/>
          <a:stretch/>
        </p:blipFill>
        <p:spPr>
          <a:xfrm>
            <a:off x="3279345" y="3403725"/>
            <a:ext cx="314575" cy="2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8"/>
          <p:cNvSpPr txBox="1"/>
          <p:nvPr/>
        </p:nvSpPr>
        <p:spPr>
          <a:xfrm>
            <a:off x="3217950" y="3724275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50대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304" name="Google Shape;304;p8"/>
          <p:cNvSpPr txBox="1"/>
          <p:nvPr/>
        </p:nvSpPr>
        <p:spPr>
          <a:xfrm>
            <a:off x="3354675" y="3724275"/>
            <a:ext cx="3600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60대 이상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305" name="Google Shape;305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08479" y="3259469"/>
            <a:ext cx="1034455" cy="13198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8"/>
          <p:cNvSpPr/>
          <p:nvPr/>
        </p:nvSpPr>
        <p:spPr>
          <a:xfrm>
            <a:off x="2289350" y="4227450"/>
            <a:ext cx="2883900" cy="60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50883" y="4363950"/>
            <a:ext cx="335684" cy="3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8"/>
          <p:cNvSpPr txBox="1"/>
          <p:nvPr/>
        </p:nvSpPr>
        <p:spPr>
          <a:xfrm>
            <a:off x="4005800" y="4309225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성별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309" name="Google Shape;309;p8"/>
          <p:cNvSpPr txBox="1"/>
          <p:nvPr/>
        </p:nvSpPr>
        <p:spPr>
          <a:xfrm>
            <a:off x="4597963" y="4352125"/>
            <a:ext cx="3669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■남자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310" name="Google Shape;310;p8"/>
          <p:cNvSpPr txBox="1"/>
          <p:nvPr/>
        </p:nvSpPr>
        <p:spPr>
          <a:xfrm>
            <a:off x="4642163" y="4440900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75%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311" name="Google Shape;311;p8"/>
          <p:cNvSpPr txBox="1"/>
          <p:nvPr/>
        </p:nvSpPr>
        <p:spPr>
          <a:xfrm>
            <a:off x="4597963" y="4537425"/>
            <a:ext cx="3669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□여자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312" name="Google Shape;312;p8"/>
          <p:cNvSpPr txBox="1"/>
          <p:nvPr/>
        </p:nvSpPr>
        <p:spPr>
          <a:xfrm>
            <a:off x="4642163" y="4626200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25%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cxnSp>
        <p:nvCxnSpPr>
          <p:cNvPr id="313" name="Google Shape;313;p8"/>
          <p:cNvCxnSpPr/>
          <p:nvPr/>
        </p:nvCxnSpPr>
        <p:spPr>
          <a:xfrm>
            <a:off x="3982775" y="4330075"/>
            <a:ext cx="0" cy="4104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4" name="Google Shape;314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42325" y="4429275"/>
            <a:ext cx="636724" cy="2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8"/>
          <p:cNvSpPr txBox="1"/>
          <p:nvPr/>
        </p:nvSpPr>
        <p:spPr>
          <a:xfrm>
            <a:off x="2589375" y="4749825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10대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316" name="Google Shape;316;p8"/>
          <p:cNvSpPr txBox="1"/>
          <p:nvPr/>
        </p:nvSpPr>
        <p:spPr>
          <a:xfrm>
            <a:off x="2748525" y="4749825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20대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317" name="Google Shape;317;p8"/>
          <p:cNvSpPr txBox="1"/>
          <p:nvPr/>
        </p:nvSpPr>
        <p:spPr>
          <a:xfrm>
            <a:off x="2910375" y="4749175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30대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318" name="Google Shape;318;p8"/>
          <p:cNvSpPr txBox="1"/>
          <p:nvPr/>
        </p:nvSpPr>
        <p:spPr>
          <a:xfrm>
            <a:off x="3059650" y="4749825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40대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319" name="Google Shape;319;p8"/>
          <p:cNvPicPr preferRelativeResize="0"/>
          <p:nvPr/>
        </p:nvPicPr>
        <p:blipFill rotWithShape="1">
          <a:blip r:embed="rId8">
            <a:alphaModFix/>
          </a:blip>
          <a:srcRect b="0" l="50595" r="0" t="0"/>
          <a:stretch/>
        </p:blipFill>
        <p:spPr>
          <a:xfrm>
            <a:off x="3279345" y="4429275"/>
            <a:ext cx="314575" cy="2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8"/>
          <p:cNvSpPr txBox="1"/>
          <p:nvPr/>
        </p:nvSpPr>
        <p:spPr>
          <a:xfrm>
            <a:off x="3217950" y="4749825"/>
            <a:ext cx="2784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50대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321" name="Google Shape;321;p8"/>
          <p:cNvSpPr txBox="1"/>
          <p:nvPr/>
        </p:nvSpPr>
        <p:spPr>
          <a:xfrm>
            <a:off x="3354675" y="4749825"/>
            <a:ext cx="3600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60대 이상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322" name="Google Shape;322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08479" y="4285019"/>
            <a:ext cx="1034455" cy="131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72298" y="1560802"/>
            <a:ext cx="168026" cy="168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8"/>
          <p:cNvSpPr txBox="1"/>
          <p:nvPr/>
        </p:nvSpPr>
        <p:spPr>
          <a:xfrm>
            <a:off x="3134990" y="1590913"/>
            <a:ext cx="534900" cy="1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595959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77.9만</a:t>
            </a:r>
            <a:endParaRPr b="0" i="0" sz="500" u="none" cap="none" strike="noStrike">
              <a:solidFill>
                <a:srgbClr val="595959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325" name="Google Shape;325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737175" y="1561950"/>
            <a:ext cx="303400" cy="1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58298" y="1560802"/>
            <a:ext cx="168026" cy="168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8"/>
          <p:cNvSpPr txBox="1"/>
          <p:nvPr/>
        </p:nvSpPr>
        <p:spPr>
          <a:xfrm>
            <a:off x="5420990" y="1590913"/>
            <a:ext cx="534900" cy="1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rgbClr val="595959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77.9만</a:t>
            </a:r>
            <a:endParaRPr b="0" i="0" sz="500" u="none" cap="none" strike="noStrike">
              <a:solidFill>
                <a:srgbClr val="595959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328" name="Google Shape;328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23175" y="1561950"/>
            <a:ext cx="303400" cy="1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8"/>
          <p:cNvSpPr/>
          <p:nvPr/>
        </p:nvSpPr>
        <p:spPr>
          <a:xfrm>
            <a:off x="1408725" y="739800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8"/>
          <p:cNvSpPr/>
          <p:nvPr/>
        </p:nvSpPr>
        <p:spPr>
          <a:xfrm>
            <a:off x="1408725" y="1059488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8"/>
          <p:cNvSpPr/>
          <p:nvPr/>
        </p:nvSpPr>
        <p:spPr>
          <a:xfrm>
            <a:off x="1616875" y="1365913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8"/>
          <p:cNvSpPr/>
          <p:nvPr/>
        </p:nvSpPr>
        <p:spPr>
          <a:xfrm>
            <a:off x="1616875" y="1861625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8"/>
          <p:cNvSpPr/>
          <p:nvPr/>
        </p:nvSpPr>
        <p:spPr>
          <a:xfrm>
            <a:off x="1616875" y="2833725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8" name="Google Shape;338;p9"/>
          <p:cNvGraphicFramePr/>
          <p:nvPr/>
        </p:nvGraphicFramePr>
        <p:xfrm>
          <a:off x="6571738" y="33782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{E986DAD8-D48A-42B9-B455-CC45024CE73C}</a:tableStyleId>
              </a:tblPr>
              <a:tblGrid>
                <a:gridCol w="382900"/>
                <a:gridCol w="2189350"/>
              </a:tblGrid>
              <a:tr h="211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5263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Summ</a:t>
                      </a:r>
                      <a:r>
                        <a:rPr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</a:t>
                      </a:r>
                      <a:r>
                        <a:rPr b="1" lang="ko" sz="900" u="none" cap="none" strike="noStrike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ry.           </a:t>
                      </a:r>
                      <a:r>
                        <a:rPr lang="ko" sz="900">
                          <a:solidFill>
                            <a:srgbClr val="4E526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ko" sz="900">
                          <a:solidFill>
                            <a:schemeClr val="lt1"/>
                          </a:solidFill>
                          <a:highlight>
                            <a:srgbClr val="0000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중요도:상</a:t>
                      </a:r>
                      <a:endParaRPr b="1" sz="900" u="none" cap="none" strike="noStrike">
                        <a:solidFill>
                          <a:srgbClr val="4E526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740175">
                <a:tc gridSpan="2">
                  <a:txBody>
                    <a:bodyPr/>
                    <a:lstStyle/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#01 - </a:t>
                      </a: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리뷰량 빈도 분석</a:t>
                      </a:r>
                      <a:endParaRPr sz="14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#02 - </a:t>
                      </a: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카테고리 별 단어 빈도 분석</a:t>
                      </a:r>
                      <a:endParaRPr sz="14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107999" lvl="0" marL="107999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oto Sans"/>
                        <a:buChar char="•"/>
                      </a:pPr>
                      <a:r>
                        <a:rPr lang="ko" sz="80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#03 - </a:t>
                      </a:r>
                      <a:r>
                        <a:rPr lang="ko" sz="80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문의하기 버튼</a:t>
                      </a:r>
                      <a:endParaRPr sz="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1</a:t>
                      </a:r>
                      <a:endParaRPr sz="850" u="none" cap="none" strike="noStrike">
                        <a:solidFill>
                          <a:srgbClr val="00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카테고리 별로 일/주/월별 리뷰수 시각화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꺾은선 그래프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브랜드와 SPA 업종 1개의 그래프에서 보일 수 있도록 시각화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카테고리 상위 &gt; 하위 까지 설정 가능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기간은 필터에서 선택된 기간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카테고리 별로 구분하여 리뷰에서 회자되는 단어를 시각화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워드클라우드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좌측 : 자사 브랜드, 우측 : SPA 평균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카테고리 상위까지만 설정 가능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기간은 1개월 기준으로 화면 제공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lang="ko" sz="850" u="none" cap="none" strike="noStrike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3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가격대 별로 구분하여 리뷰에서 회자되는 단어를 시각화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랭킹 차트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가격대별로 체크박스를 선택하여 각각의 가격대 별로 자사브랜드와 SPA 업종을 비교할 수 있도록 시각화, 중복 불가능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좌측 : 자사 브랜드, 우측 : SPA 평균</a:t>
                      </a:r>
                      <a:endParaRPr sz="850" u="none" cap="none" strike="noStrike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카테고리 상위까지만 설정 가능</a:t>
                      </a:r>
                      <a:endParaRPr sz="850" u="none" cap="none" strike="noStrike">
                        <a:solidFill>
                          <a:srgbClr val="FF0000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50" u="none" cap="none" strike="noStrike">
                          <a:solidFill>
                            <a:srgbClr val="FF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- 기간은 1개월 기준으로 화면 제공</a:t>
                      </a:r>
                      <a:endParaRPr sz="85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39" name="Google Shape;339;p9"/>
          <p:cNvSpPr txBox="1"/>
          <p:nvPr/>
        </p:nvSpPr>
        <p:spPr>
          <a:xfrm>
            <a:off x="11780252" y="106980"/>
            <a:ext cx="2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ko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0" name="Google Shape;340;p9"/>
          <p:cNvSpPr/>
          <p:nvPr/>
        </p:nvSpPr>
        <p:spPr>
          <a:xfrm>
            <a:off x="-11075" y="-11075"/>
            <a:ext cx="9155100" cy="348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9"/>
          <p:cNvSpPr txBox="1"/>
          <p:nvPr/>
        </p:nvSpPr>
        <p:spPr>
          <a:xfrm>
            <a:off x="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Page Title.	리뷰량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42" name="Google Shape;342;p9"/>
          <p:cNvSpPr txBox="1"/>
          <p:nvPr/>
        </p:nvSpPr>
        <p:spPr>
          <a:xfrm>
            <a:off x="341655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Group Title.	브랜드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43" name="Google Shape;343;p9"/>
          <p:cNvSpPr txBox="1"/>
          <p:nvPr/>
        </p:nvSpPr>
        <p:spPr>
          <a:xfrm>
            <a:off x="6571750" y="48025"/>
            <a:ext cx="2310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Description.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44" name="Google Shape;344;p9"/>
          <p:cNvCxnSpPr/>
          <p:nvPr/>
        </p:nvCxnSpPr>
        <p:spPr>
          <a:xfrm>
            <a:off x="6571750" y="337675"/>
            <a:ext cx="0" cy="414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" name="Google Shape;345;p9"/>
          <p:cNvSpPr/>
          <p:nvPr/>
        </p:nvSpPr>
        <p:spPr>
          <a:xfrm>
            <a:off x="145650" y="473225"/>
            <a:ext cx="6257700" cy="4529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46" name="Google Shape;346;p9"/>
          <p:cNvSpPr/>
          <p:nvPr/>
        </p:nvSpPr>
        <p:spPr>
          <a:xfrm>
            <a:off x="146925" y="549425"/>
            <a:ext cx="1319100" cy="4529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9"/>
          <p:cNvSpPr/>
          <p:nvPr/>
        </p:nvSpPr>
        <p:spPr>
          <a:xfrm>
            <a:off x="146925" y="473300"/>
            <a:ext cx="6257700" cy="34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9"/>
          <p:cNvSpPr/>
          <p:nvPr/>
        </p:nvSpPr>
        <p:spPr>
          <a:xfrm>
            <a:off x="204225" y="957675"/>
            <a:ext cx="1204500" cy="5016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사용자 프로필</a:t>
            </a:r>
            <a:endParaRPr b="0" i="0" sz="9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49" name="Google Shape;34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825" y="535050"/>
            <a:ext cx="1022751" cy="20475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9"/>
          <p:cNvSpPr txBox="1"/>
          <p:nvPr/>
        </p:nvSpPr>
        <p:spPr>
          <a:xfrm>
            <a:off x="1181925" y="467225"/>
            <a:ext cx="12006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INSIGHTS</a:t>
            </a:r>
            <a:endParaRPr b="0" i="0" sz="1600" u="none" cap="none" strike="noStrike">
              <a:solidFill>
                <a:srgbClr val="FFFFF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351" name="Google Shape;35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575" y="1163200"/>
            <a:ext cx="90550" cy="905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352" name="Google Shape;35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9525" y="1163475"/>
            <a:ext cx="90001" cy="9000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53" name="Google Shape;353;p9"/>
          <p:cNvSpPr/>
          <p:nvPr/>
        </p:nvSpPr>
        <p:spPr>
          <a:xfrm>
            <a:off x="204225" y="1564775"/>
            <a:ext cx="1204500" cy="23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브랜드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4" name="Google Shape;354;p9"/>
          <p:cNvSpPr/>
          <p:nvPr/>
        </p:nvSpPr>
        <p:spPr>
          <a:xfrm>
            <a:off x="204225" y="184462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메인 리포트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5" name="Google Shape;355;p9"/>
          <p:cNvSpPr/>
          <p:nvPr/>
        </p:nvSpPr>
        <p:spPr>
          <a:xfrm>
            <a:off x="204225" y="200537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리뷰량 분석 	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6" name="Google Shape;356;p9"/>
          <p:cNvSpPr/>
          <p:nvPr/>
        </p:nvSpPr>
        <p:spPr>
          <a:xfrm>
            <a:off x="204225" y="216612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 감정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7" name="Google Shape;357;p9"/>
          <p:cNvSpPr/>
          <p:nvPr/>
        </p:nvSpPr>
        <p:spPr>
          <a:xfrm>
            <a:off x="204225" y="2326875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리뷰 토픽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204225" y="2571750"/>
            <a:ext cx="1204500" cy="23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상품 분석</a:t>
            </a:r>
            <a:endParaRPr b="0" i="0" sz="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9" name="Google Shape;359;p9"/>
          <p:cNvSpPr/>
          <p:nvPr/>
        </p:nvSpPr>
        <p:spPr>
          <a:xfrm>
            <a:off x="204225" y="2851600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상품 성과 분석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0" name="Google Shape;360;p9"/>
          <p:cNvSpPr/>
          <p:nvPr/>
        </p:nvSpPr>
        <p:spPr>
          <a:xfrm>
            <a:off x="204225" y="3012350"/>
            <a:ext cx="1204500" cy="14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상품 상세 페이지</a:t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1" name="Google Shape;361;p9"/>
          <p:cNvSpPr txBox="1"/>
          <p:nvPr/>
        </p:nvSpPr>
        <p:spPr>
          <a:xfrm>
            <a:off x="146925" y="4593450"/>
            <a:ext cx="1261800" cy="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무신사 홈페이지 이동하기</a:t>
            </a:r>
            <a:endParaRPr b="0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2" name="Google Shape;362;p9"/>
          <p:cNvSpPr txBox="1"/>
          <p:nvPr/>
        </p:nvSpPr>
        <p:spPr>
          <a:xfrm>
            <a:off x="146925" y="4745550"/>
            <a:ext cx="1261800" cy="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서비스 문의하기</a:t>
            </a:r>
            <a:endParaRPr b="0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63" name="Google Shape;36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9525" y="4599050"/>
            <a:ext cx="79375" cy="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7725" y="4751163"/>
            <a:ext cx="79375" cy="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9"/>
          <p:cNvSpPr/>
          <p:nvPr/>
        </p:nvSpPr>
        <p:spPr>
          <a:xfrm>
            <a:off x="1466025" y="822200"/>
            <a:ext cx="4938600" cy="23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9"/>
          <p:cNvSpPr txBox="1"/>
          <p:nvPr/>
        </p:nvSpPr>
        <p:spPr>
          <a:xfrm>
            <a:off x="1506925" y="822200"/>
            <a:ext cx="94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sng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시작일 0000.00.00</a:t>
            </a:r>
            <a:endParaRPr b="0" i="0" sz="700" u="sng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7" name="Google Shape;367;p9"/>
          <p:cNvSpPr txBox="1"/>
          <p:nvPr/>
        </p:nvSpPr>
        <p:spPr>
          <a:xfrm>
            <a:off x="2394425" y="822200"/>
            <a:ext cx="94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sng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종료일 0000.00.00</a:t>
            </a:r>
            <a:endParaRPr b="0" i="0" sz="700" u="sng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8" name="Google Shape;368;p9"/>
          <p:cNvSpPr txBox="1"/>
          <p:nvPr/>
        </p:nvSpPr>
        <p:spPr>
          <a:xfrm>
            <a:off x="2289350" y="822200"/>
            <a:ext cx="2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~</a:t>
            </a:r>
            <a:endParaRPr b="0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9" name="Google Shape;369;p9"/>
          <p:cNvSpPr/>
          <p:nvPr/>
        </p:nvSpPr>
        <p:spPr>
          <a:xfrm>
            <a:off x="3320900" y="892550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1개월 / 3개월 / 6개월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0" name="Google Shape;370;p9"/>
          <p:cNvSpPr txBox="1"/>
          <p:nvPr/>
        </p:nvSpPr>
        <p:spPr>
          <a:xfrm>
            <a:off x="4150100" y="822200"/>
            <a:ext cx="1176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sng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카테고리 &gt; 상위 </a:t>
            </a:r>
            <a:endParaRPr b="0" i="0" sz="700" u="sng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1" name="Google Shape;371;p9"/>
          <p:cNvSpPr txBox="1"/>
          <p:nvPr/>
        </p:nvSpPr>
        <p:spPr>
          <a:xfrm>
            <a:off x="1598075" y="1136475"/>
            <a:ext cx="12915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리뷰량 분석</a:t>
            </a:r>
            <a:endParaRPr b="1" i="0" sz="9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2" name="Google Shape;372;p9"/>
          <p:cNvSpPr/>
          <p:nvPr/>
        </p:nvSpPr>
        <p:spPr>
          <a:xfrm>
            <a:off x="1669100" y="1364075"/>
            <a:ext cx="4283100" cy="10632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9"/>
          <p:cNvSpPr txBox="1"/>
          <p:nvPr/>
        </p:nvSpPr>
        <p:spPr>
          <a:xfrm>
            <a:off x="1714500" y="1421550"/>
            <a:ext cx="1372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리뷰량 빈도 분석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4" name="Google Shape;374;p9"/>
          <p:cNvSpPr/>
          <p:nvPr/>
        </p:nvSpPr>
        <p:spPr>
          <a:xfrm>
            <a:off x="5007300" y="1421500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일별 / 주별 / 월별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5" name="Google Shape;375;p9"/>
          <p:cNvSpPr/>
          <p:nvPr/>
        </p:nvSpPr>
        <p:spPr>
          <a:xfrm>
            <a:off x="1669100" y="2485500"/>
            <a:ext cx="4283100" cy="10632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9"/>
          <p:cNvSpPr txBox="1"/>
          <p:nvPr/>
        </p:nvSpPr>
        <p:spPr>
          <a:xfrm>
            <a:off x="1714500" y="2542975"/>
            <a:ext cx="17292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카테고리 별 단어 빈도 분석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7" name="Google Shape;377;p9"/>
          <p:cNvSpPr/>
          <p:nvPr/>
        </p:nvSpPr>
        <p:spPr>
          <a:xfrm>
            <a:off x="5007300" y="2542925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월별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8" name="Google Shape;378;p9"/>
          <p:cNvSpPr/>
          <p:nvPr/>
        </p:nvSpPr>
        <p:spPr>
          <a:xfrm>
            <a:off x="1909225" y="2700038"/>
            <a:ext cx="1832100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내 브랜드 ‘빈도’ 기준 워드클라우드 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9" name="Google Shape;379;p9"/>
          <p:cNvSpPr/>
          <p:nvPr/>
        </p:nvSpPr>
        <p:spPr>
          <a:xfrm>
            <a:off x="3924200" y="2700038"/>
            <a:ext cx="1832100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SPA 업종 ‘빈도’ 기준 워드클라우드 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0" name="Google Shape;380;p9"/>
          <p:cNvSpPr/>
          <p:nvPr/>
        </p:nvSpPr>
        <p:spPr>
          <a:xfrm>
            <a:off x="1669100" y="3606925"/>
            <a:ext cx="4283100" cy="1063200"/>
          </a:xfrm>
          <a:prstGeom prst="roundRect">
            <a:avLst>
              <a:gd fmla="val 80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9"/>
          <p:cNvSpPr txBox="1"/>
          <p:nvPr/>
        </p:nvSpPr>
        <p:spPr>
          <a:xfrm>
            <a:off x="1714500" y="3664400"/>
            <a:ext cx="17292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" sz="7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가격대 별 리뷰 단어 빈도 분석</a:t>
            </a:r>
            <a:endParaRPr b="1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2" name="Google Shape;382;p9"/>
          <p:cNvSpPr/>
          <p:nvPr/>
        </p:nvSpPr>
        <p:spPr>
          <a:xfrm>
            <a:off x="5007300" y="3664350"/>
            <a:ext cx="829200" cy="900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월별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3" name="Google Shape;383;p9"/>
          <p:cNvSpPr/>
          <p:nvPr/>
        </p:nvSpPr>
        <p:spPr>
          <a:xfrm>
            <a:off x="1909225" y="3810525"/>
            <a:ext cx="1534500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내 브랜드 ‘가격대별’ 리뷰 단어 랭킹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4" name="Google Shape;384;p9"/>
          <p:cNvSpPr/>
          <p:nvPr/>
        </p:nvSpPr>
        <p:spPr>
          <a:xfrm>
            <a:off x="3543575" y="3810525"/>
            <a:ext cx="1534500" cy="14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ko" sz="5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SPA 업종 ‘가격대별’ 리뷰 단어 랭킹</a:t>
            </a:r>
            <a:endParaRPr b="1" i="0" sz="5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5" name="Google Shape;385;p9"/>
          <p:cNvSpPr txBox="1"/>
          <p:nvPr/>
        </p:nvSpPr>
        <p:spPr>
          <a:xfrm>
            <a:off x="5248450" y="4032575"/>
            <a:ext cx="6528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1~</a:t>
            </a:r>
            <a:r>
              <a:rPr lang="ko" sz="5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만원대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ko" sz="5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~</a:t>
            </a:r>
            <a:r>
              <a:rPr lang="ko" sz="5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만원대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ko" sz="5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만원대 이상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6" name="Google Shape;386;p9"/>
          <p:cNvSpPr txBox="1"/>
          <p:nvPr/>
        </p:nvSpPr>
        <p:spPr>
          <a:xfrm>
            <a:off x="5144375" y="4032575"/>
            <a:ext cx="248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ㅁ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7" name="Google Shape;387;p9"/>
          <p:cNvSpPr/>
          <p:nvPr/>
        </p:nvSpPr>
        <p:spPr>
          <a:xfrm>
            <a:off x="1887450" y="1668025"/>
            <a:ext cx="3825300" cy="60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37275" y="1804525"/>
            <a:ext cx="809775" cy="3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9"/>
          <p:cNvPicPr preferRelativeResize="0"/>
          <p:nvPr/>
        </p:nvPicPr>
        <p:blipFill rotWithShape="1">
          <a:blip r:embed="rId7">
            <a:alphaModFix/>
          </a:blip>
          <a:srcRect b="0" l="19387" r="0" t="0"/>
          <a:stretch/>
        </p:blipFill>
        <p:spPr>
          <a:xfrm>
            <a:off x="2475031" y="1807473"/>
            <a:ext cx="652800" cy="3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9"/>
          <p:cNvPicPr preferRelativeResize="0"/>
          <p:nvPr/>
        </p:nvPicPr>
        <p:blipFill rotWithShape="1">
          <a:blip r:embed="rId7">
            <a:alphaModFix/>
          </a:blip>
          <a:srcRect b="0" l="19387" r="0" t="0"/>
          <a:stretch/>
        </p:blipFill>
        <p:spPr>
          <a:xfrm>
            <a:off x="2866206" y="1807473"/>
            <a:ext cx="652800" cy="3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9"/>
          <p:cNvPicPr preferRelativeResize="0"/>
          <p:nvPr/>
        </p:nvPicPr>
        <p:blipFill rotWithShape="1">
          <a:blip r:embed="rId7">
            <a:alphaModFix/>
          </a:blip>
          <a:srcRect b="0" l="19387" r="0" t="0"/>
          <a:stretch/>
        </p:blipFill>
        <p:spPr>
          <a:xfrm>
            <a:off x="3189081" y="1807473"/>
            <a:ext cx="652800" cy="3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"/>
          <p:cNvPicPr preferRelativeResize="0"/>
          <p:nvPr/>
        </p:nvPicPr>
        <p:blipFill rotWithShape="1">
          <a:blip r:embed="rId7">
            <a:alphaModFix/>
          </a:blip>
          <a:srcRect b="0" l="19387" r="0" t="0"/>
          <a:stretch/>
        </p:blipFill>
        <p:spPr>
          <a:xfrm>
            <a:off x="3470206" y="1807473"/>
            <a:ext cx="652800" cy="3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9"/>
          <p:cNvPicPr preferRelativeResize="0"/>
          <p:nvPr/>
        </p:nvPicPr>
        <p:blipFill rotWithShape="1">
          <a:blip r:embed="rId7">
            <a:alphaModFix/>
          </a:blip>
          <a:srcRect b="0" l="19387" r="0" t="0"/>
          <a:stretch/>
        </p:blipFill>
        <p:spPr>
          <a:xfrm>
            <a:off x="3796681" y="1807473"/>
            <a:ext cx="652800" cy="3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9"/>
          <p:cNvPicPr preferRelativeResize="0"/>
          <p:nvPr/>
        </p:nvPicPr>
        <p:blipFill rotWithShape="1">
          <a:blip r:embed="rId7">
            <a:alphaModFix/>
          </a:blip>
          <a:srcRect b="0" l="19387" r="0" t="0"/>
          <a:stretch/>
        </p:blipFill>
        <p:spPr>
          <a:xfrm>
            <a:off x="4138431" y="1807473"/>
            <a:ext cx="652800" cy="3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9"/>
          <p:cNvPicPr preferRelativeResize="0"/>
          <p:nvPr/>
        </p:nvPicPr>
        <p:blipFill rotWithShape="1">
          <a:blip r:embed="rId7">
            <a:alphaModFix/>
          </a:blip>
          <a:srcRect b="0" l="19387" r="0" t="0"/>
          <a:stretch/>
        </p:blipFill>
        <p:spPr>
          <a:xfrm>
            <a:off x="4495806" y="1807473"/>
            <a:ext cx="652800" cy="3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9"/>
          <p:cNvSpPr txBox="1"/>
          <p:nvPr/>
        </p:nvSpPr>
        <p:spPr>
          <a:xfrm>
            <a:off x="5144130" y="1954975"/>
            <a:ext cx="4938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■ 자사 브랜드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397" name="Google Shape;397;p9"/>
          <p:cNvSpPr txBox="1"/>
          <p:nvPr/>
        </p:nvSpPr>
        <p:spPr>
          <a:xfrm>
            <a:off x="5144125" y="2030050"/>
            <a:ext cx="493800" cy="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ko" sz="300" u="none" cap="none" strike="noStrike">
                <a:solidFill>
                  <a:schemeClr val="dk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□ SPA 업종</a:t>
            </a:r>
            <a:endParaRPr b="0" i="0" sz="300" u="none" cap="none" strike="noStrike">
              <a:solidFill>
                <a:schemeClr val="dk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398" name="Google Shape;398;p9"/>
          <p:cNvSpPr/>
          <p:nvPr/>
        </p:nvSpPr>
        <p:spPr>
          <a:xfrm>
            <a:off x="1949225" y="1710300"/>
            <a:ext cx="1562100" cy="90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1" i="0" lang="ko" sz="4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자사 브랜드 vs SPA 업종 브랜드 빈도 꺽은선 그래프</a:t>
            </a:r>
            <a:endParaRPr b="1" i="0" sz="4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9" name="Google Shape;399;p9"/>
          <p:cNvSpPr/>
          <p:nvPr/>
        </p:nvSpPr>
        <p:spPr>
          <a:xfrm>
            <a:off x="1909350" y="2842600"/>
            <a:ext cx="1832100" cy="60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9"/>
          <p:cNvSpPr/>
          <p:nvPr/>
        </p:nvSpPr>
        <p:spPr>
          <a:xfrm>
            <a:off x="3924200" y="2842600"/>
            <a:ext cx="1832100" cy="60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9"/>
          <p:cNvPicPr preferRelativeResize="0"/>
          <p:nvPr/>
        </p:nvPicPr>
        <p:blipFill rotWithShape="1">
          <a:blip r:embed="rId8">
            <a:alphaModFix/>
          </a:blip>
          <a:srcRect b="2751" l="0" r="0" t="0"/>
          <a:stretch/>
        </p:blipFill>
        <p:spPr>
          <a:xfrm>
            <a:off x="2279999" y="2876175"/>
            <a:ext cx="1090550" cy="54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9"/>
          <p:cNvPicPr preferRelativeResize="0"/>
          <p:nvPr/>
        </p:nvPicPr>
        <p:blipFill rotWithShape="1">
          <a:blip r:embed="rId8">
            <a:alphaModFix/>
          </a:blip>
          <a:srcRect b="2751" l="0" r="0" t="0"/>
          <a:stretch/>
        </p:blipFill>
        <p:spPr>
          <a:xfrm>
            <a:off x="4294974" y="2876175"/>
            <a:ext cx="1090550" cy="54154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9"/>
          <p:cNvSpPr/>
          <p:nvPr/>
        </p:nvSpPr>
        <p:spPr>
          <a:xfrm>
            <a:off x="1909350" y="3956650"/>
            <a:ext cx="1534500" cy="60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9"/>
          <p:cNvSpPr/>
          <p:nvPr/>
        </p:nvSpPr>
        <p:spPr>
          <a:xfrm>
            <a:off x="3543575" y="3956650"/>
            <a:ext cx="1534500" cy="60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9"/>
          <p:cNvSpPr txBox="1"/>
          <p:nvPr/>
        </p:nvSpPr>
        <p:spPr>
          <a:xfrm>
            <a:off x="1949225" y="4108475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1.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6" name="Google Shape;406;p9"/>
          <p:cNvSpPr txBox="1"/>
          <p:nvPr/>
        </p:nvSpPr>
        <p:spPr>
          <a:xfrm>
            <a:off x="2356300" y="4108475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단어 01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7" name="Google Shape;407;p9"/>
          <p:cNvSpPr txBox="1"/>
          <p:nvPr/>
        </p:nvSpPr>
        <p:spPr>
          <a:xfrm>
            <a:off x="2919975" y="4108475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38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8" name="Google Shape;408;p9"/>
          <p:cNvSpPr txBox="1"/>
          <p:nvPr/>
        </p:nvSpPr>
        <p:spPr>
          <a:xfrm>
            <a:off x="1949225" y="3978550"/>
            <a:ext cx="3177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NO.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9" name="Google Shape;409;p9"/>
          <p:cNvSpPr txBox="1"/>
          <p:nvPr/>
        </p:nvSpPr>
        <p:spPr>
          <a:xfrm>
            <a:off x="2356300" y="3978550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단어명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10" name="Google Shape;410;p9"/>
          <p:cNvSpPr txBox="1"/>
          <p:nvPr/>
        </p:nvSpPr>
        <p:spPr>
          <a:xfrm>
            <a:off x="2919975" y="3978550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빈도수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11" name="Google Shape;411;p9"/>
          <p:cNvSpPr txBox="1"/>
          <p:nvPr/>
        </p:nvSpPr>
        <p:spPr>
          <a:xfrm>
            <a:off x="1949225" y="4189000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2.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12" name="Google Shape;412;p9"/>
          <p:cNvSpPr txBox="1"/>
          <p:nvPr/>
        </p:nvSpPr>
        <p:spPr>
          <a:xfrm>
            <a:off x="2356300" y="4189000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단어 02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13" name="Google Shape;413;p9"/>
          <p:cNvSpPr txBox="1"/>
          <p:nvPr/>
        </p:nvSpPr>
        <p:spPr>
          <a:xfrm>
            <a:off x="2919975" y="4189000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38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14" name="Google Shape;414;p9"/>
          <p:cNvSpPr txBox="1"/>
          <p:nvPr/>
        </p:nvSpPr>
        <p:spPr>
          <a:xfrm>
            <a:off x="1949225" y="4263625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3.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15" name="Google Shape;415;p9"/>
          <p:cNvSpPr txBox="1"/>
          <p:nvPr/>
        </p:nvSpPr>
        <p:spPr>
          <a:xfrm>
            <a:off x="2356300" y="4263625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단어 02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16" name="Google Shape;416;p9"/>
          <p:cNvSpPr txBox="1"/>
          <p:nvPr/>
        </p:nvSpPr>
        <p:spPr>
          <a:xfrm>
            <a:off x="2919975" y="4263625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38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17" name="Google Shape;417;p9"/>
          <p:cNvSpPr txBox="1"/>
          <p:nvPr/>
        </p:nvSpPr>
        <p:spPr>
          <a:xfrm>
            <a:off x="1949225" y="4342190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4.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18" name="Google Shape;418;p9"/>
          <p:cNvSpPr txBox="1"/>
          <p:nvPr/>
        </p:nvSpPr>
        <p:spPr>
          <a:xfrm>
            <a:off x="2356300" y="4342190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단어 03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19" name="Google Shape;419;p9"/>
          <p:cNvSpPr txBox="1"/>
          <p:nvPr/>
        </p:nvSpPr>
        <p:spPr>
          <a:xfrm>
            <a:off x="2919975" y="4342190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38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20" name="Google Shape;420;p9"/>
          <p:cNvSpPr txBox="1"/>
          <p:nvPr/>
        </p:nvSpPr>
        <p:spPr>
          <a:xfrm>
            <a:off x="1949225" y="4418775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5.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21" name="Google Shape;421;p9"/>
          <p:cNvSpPr txBox="1"/>
          <p:nvPr/>
        </p:nvSpPr>
        <p:spPr>
          <a:xfrm>
            <a:off x="2356300" y="4418775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단어 04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22" name="Google Shape;422;p9"/>
          <p:cNvSpPr txBox="1"/>
          <p:nvPr/>
        </p:nvSpPr>
        <p:spPr>
          <a:xfrm>
            <a:off x="2919975" y="4418775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38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23" name="Google Shape;423;p9"/>
          <p:cNvSpPr txBox="1"/>
          <p:nvPr/>
        </p:nvSpPr>
        <p:spPr>
          <a:xfrm>
            <a:off x="3606450" y="4108475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1.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24" name="Google Shape;424;p9"/>
          <p:cNvSpPr txBox="1"/>
          <p:nvPr/>
        </p:nvSpPr>
        <p:spPr>
          <a:xfrm>
            <a:off x="4013525" y="4108475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단어 01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25" name="Google Shape;425;p9"/>
          <p:cNvSpPr txBox="1"/>
          <p:nvPr/>
        </p:nvSpPr>
        <p:spPr>
          <a:xfrm>
            <a:off x="4577200" y="4108475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38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26" name="Google Shape;426;p9"/>
          <p:cNvSpPr txBox="1"/>
          <p:nvPr/>
        </p:nvSpPr>
        <p:spPr>
          <a:xfrm>
            <a:off x="3606450" y="3978550"/>
            <a:ext cx="3177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NO.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27" name="Google Shape;427;p9"/>
          <p:cNvSpPr txBox="1"/>
          <p:nvPr/>
        </p:nvSpPr>
        <p:spPr>
          <a:xfrm>
            <a:off x="4013525" y="3978550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단어명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28" name="Google Shape;428;p9"/>
          <p:cNvSpPr txBox="1"/>
          <p:nvPr/>
        </p:nvSpPr>
        <p:spPr>
          <a:xfrm>
            <a:off x="4577200" y="3978550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빈도수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29" name="Google Shape;429;p9"/>
          <p:cNvSpPr txBox="1"/>
          <p:nvPr/>
        </p:nvSpPr>
        <p:spPr>
          <a:xfrm>
            <a:off x="3606450" y="4189000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2.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30" name="Google Shape;430;p9"/>
          <p:cNvSpPr txBox="1"/>
          <p:nvPr/>
        </p:nvSpPr>
        <p:spPr>
          <a:xfrm>
            <a:off x="4013525" y="4189000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단어 02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31" name="Google Shape;431;p9"/>
          <p:cNvSpPr txBox="1"/>
          <p:nvPr/>
        </p:nvSpPr>
        <p:spPr>
          <a:xfrm>
            <a:off x="4577200" y="4189000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38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32" name="Google Shape;432;p9"/>
          <p:cNvSpPr txBox="1"/>
          <p:nvPr/>
        </p:nvSpPr>
        <p:spPr>
          <a:xfrm>
            <a:off x="3606450" y="4263625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3.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33" name="Google Shape;433;p9"/>
          <p:cNvSpPr txBox="1"/>
          <p:nvPr/>
        </p:nvSpPr>
        <p:spPr>
          <a:xfrm>
            <a:off x="4013525" y="4263625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단어 02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34" name="Google Shape;434;p9"/>
          <p:cNvSpPr txBox="1"/>
          <p:nvPr/>
        </p:nvSpPr>
        <p:spPr>
          <a:xfrm>
            <a:off x="4577200" y="4263625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38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35" name="Google Shape;435;p9"/>
          <p:cNvSpPr txBox="1"/>
          <p:nvPr/>
        </p:nvSpPr>
        <p:spPr>
          <a:xfrm>
            <a:off x="3606450" y="4342190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4.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36" name="Google Shape;436;p9"/>
          <p:cNvSpPr txBox="1"/>
          <p:nvPr/>
        </p:nvSpPr>
        <p:spPr>
          <a:xfrm>
            <a:off x="4013525" y="4342190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단어 03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37" name="Google Shape;437;p9"/>
          <p:cNvSpPr txBox="1"/>
          <p:nvPr/>
        </p:nvSpPr>
        <p:spPr>
          <a:xfrm>
            <a:off x="4577200" y="4342190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38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38" name="Google Shape;438;p9"/>
          <p:cNvSpPr txBox="1"/>
          <p:nvPr/>
        </p:nvSpPr>
        <p:spPr>
          <a:xfrm>
            <a:off x="3606450" y="4418775"/>
            <a:ext cx="2814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5.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39" name="Google Shape;439;p9"/>
          <p:cNvSpPr txBox="1"/>
          <p:nvPr/>
        </p:nvSpPr>
        <p:spPr>
          <a:xfrm>
            <a:off x="4013525" y="4418775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단어 04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40" name="Google Shape;440;p9"/>
          <p:cNvSpPr txBox="1"/>
          <p:nvPr/>
        </p:nvSpPr>
        <p:spPr>
          <a:xfrm>
            <a:off x="4577200" y="4418775"/>
            <a:ext cx="43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38</a:t>
            </a:r>
            <a:endParaRPr b="0" i="0" sz="5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41" name="Google Shape;441;p9"/>
          <p:cNvSpPr/>
          <p:nvPr/>
        </p:nvSpPr>
        <p:spPr>
          <a:xfrm>
            <a:off x="1506925" y="1287313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9"/>
          <p:cNvSpPr/>
          <p:nvPr/>
        </p:nvSpPr>
        <p:spPr>
          <a:xfrm>
            <a:off x="1506925" y="2348075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9"/>
          <p:cNvSpPr/>
          <p:nvPr/>
        </p:nvSpPr>
        <p:spPr>
          <a:xfrm>
            <a:off x="1506925" y="3512625"/>
            <a:ext cx="248700" cy="24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/>
</file>